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i.org/10.47486/DP768" TargetMode="External"/><Relationship Id="rId3" Type="http://schemas.openxmlformats.org/officeDocument/2006/relationships/hyperlink" Target="https://doi.org/10.47486/HIR001" TargetMode="External"/><Relationship Id="rId4" Type="http://schemas.openxmlformats.org/officeDocument/2006/relationships/hyperlink" Target="https://doi.org/10.47486/PL07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Language-Research-Technology/ro-crate-modes/blob/main/docs/soss-profiles.md" TargetMode="External"/><Relationship Id="rId3" Type="http://schemas.openxmlformats.org/officeDocument/2006/relationships/hyperlink" Target="https://github.com/Language-Research-Technology/ro-crate-modes/blob/main/docs/soss-profiles.md#soss" TargetMode="External"/><Relationship Id="rId4" Type="http://schemas.openxmlformats.org/officeDocument/2006/relationships/hyperlink" Target="https://www.researchobject.org/ro-crate/1.2-DRAFT/profiles.html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describo/profiles/tree/master" TargetMode="External"/><Relationship Id="rId3" Type="http://schemas.openxmlformats.org/officeDocument/2006/relationships/hyperlink" Target="https://describo.github.io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Language-Research-Technology/crate-o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# Developer Track Session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Time: 05/June/2024: 09:00 - 10:30 · Location: Drottningporten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Crate-O - a drop-in linked data metadata editor for RO-Crate (and other) linked data in repositories and beyond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Peter Sefton, Alvin Sebastian, Moises Sacal Bonequi, Rosanna Smith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University of Queensland, Australia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Research Object Crate is a metadata packaging standard which has been widely adopted over the last few years in research contexts and which debuted at Open Repositories with a workshop in 2019.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In this presentation we will show a new tool, Crate-O, that implements the specification, allowing data to be described at multiple scales.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Crate-O is a browser-based tool which can work in a wide variety of environments – as an online metadata editor, for describing local data on a user’s hard disk, and as a way of describing entire collections of data, whether legacy or contemporary, either with an easy-to-use GUI or in bulk via spreadsheets.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df088fdb6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df088fdb6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Crate-O is an editor for the RO-Crate Metadata Specification.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RO-Crate has been presented here at Open </a:t>
            </a:r>
            <a:r>
              <a:rPr lang="en-GB"/>
              <a:t>Repositories</a:t>
            </a:r>
            <a:r>
              <a:rPr lang="en-GB"/>
              <a:t> for the last few years, and is now starting to be incorporated into many research repository solutions (though they are not always called repositories).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f088fdb62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f088fdb62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I am presenting in the next session on why RO-Crate is important for repositories - which is too late for this session, but if you’re a developer then maybe that will be of interest.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# Five ways RO-Crate data packages are important for repositories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highlight>
                  <a:srgbClr val="FFFFFF"/>
                </a:highlight>
                <a:latin typeface="Courier New"/>
                <a:ea typeface="Courier New"/>
                <a:cs typeface="Courier New"/>
                <a:sym typeface="Courier New"/>
              </a:rPr>
              <a:t>Time: 05/June/2024: 11:00 - 12:30 · Location: Drottningporten 1</a:t>
            </a:r>
            <a:endParaRPr sz="900">
              <a:solidFill>
                <a:schemeClr val="dk1"/>
              </a:solidFill>
              <a:highlight>
                <a:srgbClr val="FFFFFF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Peter Sefton*, Stian Soiland-Reyes**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*University of Queensland, Australia; **The University of Manchester, UK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Research Object Crate is a linked data metadata packaging standard which has been widely adopted in research contexts. In this presentation we will briefly explain what RO-Crate is, how it is being adopted worldwide, then go on to list ways that RO-Crate is growing in importance in the repository world: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- Uploading of complex multi-file objects means RO-Crate is compatible with any general purpose repository that can accept a zip file (with some coding, repository services can do more with RO-Crates)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- Download for well-described data objects complete with metadata from a repository rather than just a zip or file with no metadata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- Using RO-Crate metadata reduces the amount of customisation that is required in repository software, as ALL the metadata is described using the same simple, self-documenting linked-data structures, so generic display templates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- Sufficiently well-described RO-Crates can be used to make data FAIR compliant, aiding in Findability, Accessibility, Interoperability and Reusability thanks to standardised metadata and mature tooling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- And if you’re looking for a sustainable repository solution, there are tools which can run a repository from a set of static files on a storage service, in line with the ideas put forward by Suleman in the closing keynote for OR2023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f088fdb62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Language Data Commons of Australia Data Partnerships (LDaCA-DP), Language Data Commons of Australia Research Data Commons (LDaCA-RDC), and Australian Text Analytics Platform (ATAP) projects received investment </a:t>
            </a:r>
            <a:br>
              <a:rPr lang="en-GB"/>
            </a:br>
            <a:r>
              <a:rPr lang="en-GB"/>
              <a:t>(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https://doi.org/10.47486/DP768</a:t>
            </a:r>
            <a:r>
              <a:rPr lang="en-GB"/>
              <a:t>,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https://doi.org/10.47486/HIR001</a:t>
            </a:r>
            <a:r>
              <a:rPr lang="en-GB"/>
              <a:t>, &amp; </a:t>
            </a:r>
            <a:r>
              <a:rPr lang="en-GB" u="sng">
                <a:solidFill>
                  <a:schemeClr val="hlink"/>
                </a:solidFill>
                <a:hlinkClick r:id="rId4"/>
              </a:rPr>
              <a:t>https://doi.org/10.47486/PL074</a:t>
            </a:r>
            <a:r>
              <a:rPr lang="en-GB"/>
              <a:t>)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from the Australian Research Data Commons (ARDC).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ARDC is funded by the National Collaborative Research Infrastructure Strategy (NCRIS).</a:t>
            </a:r>
            <a:endParaRPr sz="2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g2df088fdb62_1_62:notes"/>
          <p:cNvSpPr/>
          <p:nvPr>
            <p:ph idx="2" type="sldImg"/>
          </p:nvPr>
        </p:nvSpPr>
        <p:spPr>
          <a:xfrm>
            <a:off x="857419" y="685800"/>
            <a:ext cx="3429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e148762a4c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e148762a4c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version of the Crate-O component is available as a playground for Chrome browsers only. This allows you to describe your local folders in your computer and generate an RO-Crate.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e120afb52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e120afb52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2"/>
              </a:rPr>
              <a:t>https://github.com/Language-Research-Technology/ro-crate-modes/blob/main/docs/soss-profiles.md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AutoNum type="arabicPeriod"/>
            </a:pPr>
            <a:r>
              <a:rPr lang="en-GB" sz="1800">
                <a:solidFill>
                  <a:srgbClr val="595959"/>
                </a:solidFill>
              </a:rPr>
              <a:t>A</a:t>
            </a:r>
            <a:r>
              <a:rPr lang="en-GB" sz="1800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Schema.org style Schema</a:t>
            </a:r>
            <a:r>
              <a:rPr lang="en-GB" sz="1800">
                <a:solidFill>
                  <a:srgbClr val="595959"/>
                </a:solidFill>
              </a:rPr>
              <a:t> (SOSS) specifies a metadata vocabulary, of Classes and Properties -- based on the RO-Crate specification's use of Schema.org classes.</a:t>
            </a:r>
            <a:br>
              <a:rPr lang="en-GB" sz="1800">
                <a:solidFill>
                  <a:srgbClr val="595959"/>
                </a:solidFill>
              </a:rPr>
            </a:b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AutoNum type="arabicPeriod"/>
            </a:pPr>
            <a:r>
              <a:rPr lang="en-GB" sz="1800">
                <a:solidFill>
                  <a:srgbClr val="595959"/>
                </a:solidFill>
              </a:rPr>
              <a:t>An</a:t>
            </a:r>
            <a:r>
              <a:rPr lang="en-GB" sz="1800" u="sng">
                <a:solidFill>
                  <a:srgbClr val="0097A7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RO-Crate Profile</a:t>
            </a:r>
            <a:r>
              <a:rPr lang="en-GB" sz="1800">
                <a:solidFill>
                  <a:srgbClr val="595959"/>
                </a:solidFill>
              </a:rPr>
              <a:t> has (at least) a document that explains how metadata entities from the Schema are used for a particular purpose.</a:t>
            </a:r>
            <a:br>
              <a:rPr lang="en-GB" sz="1800">
                <a:solidFill>
                  <a:srgbClr val="595959"/>
                </a:solidFill>
              </a:rPr>
            </a:b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AutoNum type="arabicPeriod"/>
            </a:pPr>
            <a:r>
              <a:rPr lang="en-GB" sz="1800">
                <a:solidFill>
                  <a:srgbClr val="595959"/>
                </a:solidFill>
              </a:rPr>
              <a:t>An RO-Crate Mode is a set of lightweight syntactic rules for combining SOSS Classes, Properties and DefinedTerms, expressed in a JSON file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e148762a4c_2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e148762a4c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rgbClr val="1F2328"/>
                </a:solidFill>
              </a:rPr>
              <a:t>Crate-O RO-Crate Editor Mode Files are </a:t>
            </a:r>
            <a:r>
              <a:rPr lang="en-GB" sz="1400">
                <a:solidFill>
                  <a:srgbClr val="1F2328"/>
                </a:solidFill>
                <a:highlight>
                  <a:schemeClr val="lt1"/>
                </a:highlight>
              </a:rPr>
              <a:t>editor configurations, known as "Modes" that implement RO-Crate Profiles.</a:t>
            </a:r>
            <a:endParaRPr sz="1400">
              <a:solidFill>
                <a:srgbClr val="1F2328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1F2328"/>
                </a:solidFill>
              </a:rPr>
              <a:t>The configuration files are intended to form the basis of a an approach for describing RO-Crate editor behaviour and as a basis for validation.</a:t>
            </a:r>
            <a:endParaRPr sz="1200">
              <a:solidFill>
                <a:srgbClr val="1F232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1F2328"/>
                </a:solidFill>
              </a:rPr>
              <a:t>Initial versions of this work were based on the </a:t>
            </a:r>
            <a:r>
              <a:rPr lang="en-GB" sz="1200" u="sng">
                <a:solidFill>
                  <a:srgbClr val="1F232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Describo Profiles</a:t>
            </a:r>
            <a:r>
              <a:rPr lang="en-GB" sz="1200">
                <a:solidFill>
                  <a:srgbClr val="1F2328"/>
                </a:solidFill>
              </a:rPr>
              <a:t> (which vary between versions of Describo) used to configure the </a:t>
            </a:r>
            <a:r>
              <a:rPr lang="en-GB" sz="1200" u="sng">
                <a:solidFill>
                  <a:srgbClr val="1F232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Describo</a:t>
            </a:r>
            <a:r>
              <a:rPr lang="en-GB" sz="1200">
                <a:solidFill>
                  <a:srgbClr val="1F2328"/>
                </a:solidFill>
              </a:rPr>
              <a:t> family of RO-Crate editing tools - currently maintained by Marco La Rosa.</a:t>
            </a:r>
            <a:endParaRPr sz="1400">
              <a:solidFill>
                <a:srgbClr val="1F2328"/>
              </a:solidFill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df088fdb62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df088fdb62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Crate-O is a single page front-end web app developed using the Vue Javascript framework. Vue app is built by composing and nesting modular </a:t>
            </a:r>
            <a:r>
              <a:rPr lang="en-GB"/>
              <a:t>structures called components.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The main functionalities of crate-o is the bundled in the CrateEditor component (highlighted in red) that allows a user to “view, add, edit, and delete properties of an entity”, “add and delete entities”, and “navigate and browse all entities in the crate”. 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The </a:t>
            </a:r>
            <a:r>
              <a:rPr lang="en-GB">
                <a:solidFill>
                  <a:schemeClr val="dk1"/>
                </a:solidFill>
              </a:rPr>
              <a:t>CrateEditor component is exported as ES Module and can be imported into any Vue web app by adding Crate-O as dependency.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>
                <a:solidFill>
                  <a:schemeClr val="dk1"/>
                </a:solidFill>
              </a:rPr>
              <a:t>The default main app (for showcasing) only runs in chrome-based browsers because it requires the showDirectoryPicker method from File System API to access (read/write) a directory on local machine. The feature is still experimental and only available in chrome-based browsers. However, the CrateEditor component itself does not require that feature.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e14a941fc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e14a941fc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This illustrates the very basic example of embedding Crate-O CrateEditor in any Vue app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The example shows a</a:t>
            </a:r>
            <a:r>
              <a:rPr lang="en-GB"/>
              <a:t> Vue Single-File Component (SFC) (*.vue)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Inside the &lt;script setup&gt; </a:t>
            </a:r>
            <a:r>
              <a:rPr lang="en-GB"/>
              <a:t>import</a:t>
            </a:r>
            <a:r>
              <a:rPr lang="en-GB"/>
              <a:t> the CrateEditor component from the </a:t>
            </a:r>
            <a:r>
              <a:rPr lang="en-GB">
                <a:solidFill>
                  <a:schemeClr val="dk1"/>
                </a:solidFill>
              </a:rPr>
              <a:t>Crate-O</a:t>
            </a:r>
            <a:r>
              <a:rPr lang="en-GB"/>
              <a:t> package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Initialise all required variables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GB"/>
              <a:t>Add the &lt;crate-editor&gt; tag inside the &lt;template&gt; and pass in the data via the attributes: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GB"/>
              <a:t>crate:</a:t>
            </a:r>
            <a:r>
              <a:rPr lang="en-GB"/>
              <a:t> a plain js object in json-ld format, </a:t>
            </a:r>
            <a:r>
              <a:rPr lang="en-GB"/>
              <a:t>usually</a:t>
            </a:r>
            <a:r>
              <a:rPr lang="en-GB"/>
              <a:t> is the result of JSON.parse() of the string content of ro-crate-metadata.json file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GB"/>
              <a:t>mode:</a:t>
            </a:r>
            <a:r>
              <a:rPr lang="en-GB"/>
              <a:t> a plain js object conforming to the ro-crate-mode syntax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e1508f3db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e1508f3db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e1508f3db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e1508f3db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Crate-O can be found here </a:t>
            </a:r>
            <a:r>
              <a:rPr lang="en-GB" u="sng">
                <a:solidFill>
                  <a:schemeClr val="hlink"/>
                </a:solidFill>
                <a:hlinkClick r:id="rId2"/>
              </a:rPr>
              <a:t>https://github.com/Language-Research-Technology/crate-o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e1508f3db5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e1508f3db5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i.org/10.47486/DP768" TargetMode="External"/><Relationship Id="rId4" Type="http://schemas.openxmlformats.org/officeDocument/2006/relationships/hyperlink" Target="https://doi.org/10.47486/HIR001" TargetMode="External"/><Relationship Id="rId5" Type="http://schemas.openxmlformats.org/officeDocument/2006/relationships/hyperlink" Target="https://doi.org/10.47486/PL074" TargetMode="External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ldaca.edu.au/news/posts/open-repositories-2024-crate-o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Crate-O - a drop-in linked data metadata editor for RO-Crate (and other) linked data in repositories and beyond</a:t>
            </a:r>
            <a:endParaRPr sz="2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616" y="0"/>
            <a:ext cx="7760768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3780"/>
              <a:t>Five ways RO-Crate data packages are important for repositories</a:t>
            </a:r>
            <a:endParaRPr sz="3780"/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GB" sz="1100">
                <a:solidFill>
                  <a:schemeClr val="dk1"/>
                </a:solidFill>
              </a:rPr>
              <a:t>Peter Sefton*, Stian Soiland-Reyes**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</a:rPr>
              <a:t>*University of Queensland, Australia; **The University of Manchester, UK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 rot="-1565127">
            <a:off x="193574" y="1714088"/>
            <a:ext cx="7837872" cy="72585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500">
                <a:solidFill>
                  <a:srgbClr val="FF0000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Time: 05/June/2024: 11:00 - 12:30 · Location: Drottningporten 1</a:t>
            </a:r>
            <a:endParaRPr b="1" sz="1500">
              <a:solidFill>
                <a:srgbClr val="FF0000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idx="1" type="subTitle"/>
          </p:nvPr>
        </p:nvSpPr>
        <p:spPr>
          <a:xfrm>
            <a:off x="250913" y="2571750"/>
            <a:ext cx="8705100" cy="18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62500"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0769"/>
              <a:buNone/>
            </a:pPr>
            <a:r>
              <a:rPr lang="en-GB"/>
              <a:t>The Language Data Commons of Australia Data Partnerships (LDaCA-DP), Language Data Commons of Australia Research Data Commons (LDaCA-RDC), and Australian Text Analytics Platform (ATAP) projects received investment </a:t>
            </a:r>
            <a:br>
              <a:rPr lang="en-GB"/>
            </a:br>
            <a:r>
              <a:rPr lang="en-GB" sz="1300"/>
              <a:t>(</a:t>
            </a:r>
            <a:r>
              <a:rPr lang="en-GB" sz="1300" u="sng">
                <a:solidFill>
                  <a:schemeClr val="hlink"/>
                </a:solidFill>
                <a:hlinkClick r:id="rId3"/>
              </a:rPr>
              <a:t>https://doi.org/10.47486/DP768</a:t>
            </a:r>
            <a:r>
              <a:rPr lang="en-GB" sz="1300"/>
              <a:t>, </a:t>
            </a:r>
            <a:r>
              <a:rPr lang="en-GB" sz="1300" u="sng">
                <a:solidFill>
                  <a:schemeClr val="hlink"/>
                </a:solidFill>
                <a:hlinkClick r:id="rId4"/>
              </a:rPr>
              <a:t>https://doi.org/10.47486/HIR001</a:t>
            </a:r>
            <a:r>
              <a:rPr lang="en-GB" sz="1300"/>
              <a:t>, &amp; </a:t>
            </a:r>
            <a:r>
              <a:rPr lang="en-GB" sz="1300" u="sng">
                <a:solidFill>
                  <a:schemeClr val="hlink"/>
                </a:solidFill>
                <a:hlinkClick r:id="rId5"/>
              </a:rPr>
              <a:t>https://doi.org/10.47486/PL074</a:t>
            </a:r>
            <a:r>
              <a:rPr lang="en-GB" sz="1300"/>
              <a:t>) </a:t>
            </a:r>
            <a:endParaRPr sz="13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714"/>
              <a:buNone/>
            </a:pPr>
            <a:r>
              <a:rPr lang="en-GB"/>
              <a:t>from the Australian Research Data Commons (ARDC).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714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0714"/>
              <a:buNone/>
            </a:pPr>
            <a:r>
              <a:rPr lang="en-GB"/>
              <a:t>The ARDC is funded by the National Collaborative Research Infrastructure Strategy (NCRIS).</a:t>
            </a:r>
            <a:endParaRPr/>
          </a:p>
        </p:txBody>
      </p:sp>
      <p:pic>
        <p:nvPicPr>
          <p:cNvPr descr="Logo&#10;&#10;Description automatically generated" id="75" name="Google Shape;7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97111" y="1189601"/>
            <a:ext cx="2695573" cy="87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&#10;&#10;Description automatically generated" id="76" name="Google Shape;7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11383" y="829866"/>
            <a:ext cx="1706906" cy="1236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ctrTitle"/>
          </p:nvPr>
        </p:nvSpPr>
        <p:spPr>
          <a:xfrm>
            <a:off x="311700" y="300925"/>
            <a:ext cx="8520600" cy="91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580"/>
          </a:p>
        </p:txBody>
      </p:sp>
      <p:pic>
        <p:nvPicPr>
          <p:cNvPr id="82" name="Google Shape;8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7138"/>
            <a:ext cx="8297149" cy="4829224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/>
          <p:nvPr/>
        </p:nvSpPr>
        <p:spPr>
          <a:xfrm rot="-69">
            <a:off x="6440553" y="1637111"/>
            <a:ext cx="2703456" cy="2901204"/>
          </a:xfrm>
          <a:prstGeom prst="irregularSeal2">
            <a:avLst/>
          </a:prstGeom>
          <a:solidFill>
            <a:srgbClr val="FFA5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Start describing your research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TODAY!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15798"/>
            <a:ext cx="9143999" cy="2111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025" y="1670139"/>
            <a:ext cx="5496074" cy="271122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9"/>
          <p:cNvSpPr txBox="1"/>
          <p:nvPr/>
        </p:nvSpPr>
        <p:spPr>
          <a:xfrm>
            <a:off x="6925000" y="845650"/>
            <a:ext cx="2058900" cy="38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"</a:t>
            </a:r>
            <a:r>
              <a:rPr b="1" lang="en-GB" sz="1000">
                <a:solidFill>
                  <a:schemeClr val="dk2"/>
                </a:solidFill>
              </a:rPr>
              <a:t>classes</a:t>
            </a:r>
            <a:r>
              <a:rPr lang="en-GB" sz="1000">
                <a:solidFill>
                  <a:schemeClr val="dk2"/>
                </a:solidFill>
              </a:rPr>
              <a:t>": {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"Dataset": {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"id": "http://schema.org/Dataset",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"subClassOf": [],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"</a:t>
            </a:r>
            <a:r>
              <a:rPr b="1" lang="en-GB" sz="1000">
                <a:solidFill>
                  <a:schemeClr val="dk2"/>
                </a:solidFill>
              </a:rPr>
              <a:t>inputs</a:t>
            </a:r>
            <a:r>
              <a:rPr lang="en-GB" sz="1000">
                <a:solidFill>
                  <a:schemeClr val="dk2"/>
                </a:solidFill>
              </a:rPr>
              <a:t>": [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{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"id": "http://schema.org/isAccessibleForFree",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"name": "isAccessibleForFree",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"help": "This is available under an Open Access license.",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"required": false,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"multiple": false,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"type": [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  "Boolean"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  ]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    },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       …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97" name="Google Shape;97;p19"/>
          <p:cNvSpPr txBox="1"/>
          <p:nvPr/>
        </p:nvSpPr>
        <p:spPr>
          <a:xfrm>
            <a:off x="4572000" y="1316950"/>
            <a:ext cx="2249100" cy="3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{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"</a:t>
            </a:r>
            <a:r>
              <a:rPr b="1" lang="en-GB" sz="1000">
                <a:solidFill>
                  <a:schemeClr val="dk2"/>
                </a:solidFill>
              </a:rPr>
              <a:t>metadata</a:t>
            </a:r>
            <a:r>
              <a:rPr lang="en-GB" sz="1000">
                <a:solidFill>
                  <a:schemeClr val="dk2"/>
                </a:solidFill>
              </a:rPr>
              <a:t>": {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"name": "Language Data Commons top-level Collection (corpus)",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"description": "Implements the language data commons RO-Crate Metadata Profile for top-level collection.",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"version": 0.3,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"author": "University of Queensland",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 "license": "GPL-3.0"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},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"</a:t>
            </a:r>
            <a:r>
              <a:rPr b="1" lang="en-GB" sz="1000">
                <a:solidFill>
                  <a:schemeClr val="dk2"/>
                </a:solidFill>
              </a:rPr>
              <a:t>conformsToUri</a:t>
            </a:r>
            <a:r>
              <a:rPr lang="en-GB" sz="1000">
                <a:solidFill>
                  <a:schemeClr val="dk2"/>
                </a:solidFill>
              </a:rPr>
              <a:t>": [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2"/>
                </a:solidFill>
              </a:rPr>
              <a:t>   "https://w3id.org/ldac/profile#Collection"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2"/>
                </a:solidFill>
              </a:rPr>
              <a:t> ],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98" name="Google Shape;98;p19"/>
          <p:cNvSpPr txBox="1"/>
          <p:nvPr>
            <p:ph type="ctrTitle"/>
          </p:nvPr>
        </p:nvSpPr>
        <p:spPr>
          <a:xfrm>
            <a:off x="311700" y="381250"/>
            <a:ext cx="8520600" cy="93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Modes</a:t>
            </a:r>
            <a:endParaRPr/>
          </a:p>
        </p:txBody>
      </p:sp>
      <p:sp>
        <p:nvSpPr>
          <p:cNvPr id="99" name="Google Shape;99;p19"/>
          <p:cNvSpPr txBox="1"/>
          <p:nvPr>
            <p:ph idx="1" type="subTitle"/>
          </p:nvPr>
        </p:nvSpPr>
        <p:spPr>
          <a:xfrm>
            <a:off x="311700" y="1316950"/>
            <a:ext cx="40485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Embed Crate-O in your own Vue app</a:t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927225"/>
            <a:ext cx="4162200" cy="28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GB" sz="1600">
                <a:solidFill>
                  <a:srgbClr val="000000"/>
                </a:solidFill>
              </a:rPr>
              <a:t>Functionalities include everything Crate-O can do except anything to do with file handling (load/save crate, read files, manage profiles, etc.)</a:t>
            </a:r>
            <a:endParaRPr sz="1600">
              <a:solidFill>
                <a:srgbClr val="000000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-GB" sz="1600">
                <a:solidFill>
                  <a:srgbClr val="000000"/>
                </a:solidFill>
              </a:rPr>
              <a:t>Published in NPM, just do</a:t>
            </a:r>
            <a:r>
              <a:rPr lang="en-GB" sz="16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GB" sz="16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npm install</a:t>
            </a:r>
            <a:r>
              <a:rPr lang="en-GB" sz="16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GB" sz="1600">
                <a:solidFill>
                  <a:srgbClr val="000000"/>
                </a:solidFill>
              </a:rPr>
              <a:t>and import the component in your Vue app</a:t>
            </a:r>
            <a:endParaRPr sz="1600">
              <a:solidFill>
                <a:srgbClr val="00000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-GB" sz="1600">
                <a:solidFill>
                  <a:srgbClr val="000000"/>
                </a:solidFill>
              </a:rPr>
              <a:t>As a component, it should run in any modern web browser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199588"/>
            <a:ext cx="4162224" cy="22233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291075" y="1115475"/>
            <a:ext cx="8520600" cy="7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Crate-O is developed with Vue 3 framework and exposes the Vue component </a:t>
            </a:r>
            <a:r>
              <a:rPr b="1" lang="en-GB" sz="1800"/>
              <a:t>CrateEditor </a:t>
            </a:r>
            <a:r>
              <a:rPr lang="en-GB" sz="1800"/>
              <a:t>that can be imported as a library by any Vue app.</a:t>
            </a:r>
            <a:endParaRPr sz="1800"/>
          </a:p>
        </p:txBody>
      </p:sp>
      <p:sp>
        <p:nvSpPr>
          <p:cNvPr id="108" name="Google Shape;108;p20"/>
          <p:cNvSpPr/>
          <p:nvPr/>
        </p:nvSpPr>
        <p:spPr>
          <a:xfrm>
            <a:off x="4593900" y="2679325"/>
            <a:ext cx="4104000" cy="1807800"/>
          </a:xfrm>
          <a:prstGeom prst="rect">
            <a:avLst/>
          </a:prstGeom>
          <a:solidFill>
            <a:srgbClr val="FF0000">
              <a:alpha val="21380"/>
            </a:srgbClr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5536663" y="3352375"/>
            <a:ext cx="223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CrateEditor UI part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en-GB"/>
              <a:t>Embed Crate-O in your own Vue app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600" y="1090025"/>
            <a:ext cx="7771225" cy="369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987" y="-31798"/>
            <a:ext cx="4000051" cy="274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7638" y="-138612"/>
            <a:ext cx="5314076" cy="2961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71825" y="68938"/>
            <a:ext cx="6350749" cy="353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50757" y="2058775"/>
            <a:ext cx="5083620" cy="353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9806" y="2058775"/>
            <a:ext cx="6034021" cy="420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0" name="Google Shape;13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3950" y="76200"/>
            <a:ext cx="8138348" cy="4991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Find this presentation online at: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44" u="sng">
                <a:solidFill>
                  <a:schemeClr val="hlink"/>
                </a:solidFill>
                <a:hlinkClick r:id="rId3"/>
              </a:rPr>
              <a:t>https://www.ldaca.edu.au/news/posts/open-repositories-2024-crate-o</a:t>
            </a:r>
            <a:r>
              <a:rPr lang="en-GB" sz="2244"/>
              <a:t> </a:t>
            </a:r>
            <a:endParaRPr sz="2244"/>
          </a:p>
        </p:txBody>
      </p:sp>
      <p:pic>
        <p:nvPicPr>
          <p:cNvPr id="136" name="Google Shape;13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7625" y="2019300"/>
            <a:ext cx="3124200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