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9"/>
    <p:restoredTop sz="56395"/>
  </p:normalViewPr>
  <p:slideViewPr>
    <p:cSldViewPr snapToGrid="0">
      <p:cViewPr varScale="1">
        <p:scale>
          <a:sx n="92" d="100"/>
          <a:sy n="92" d="100"/>
        </p:scale>
        <p:origin x="2288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ddc04f301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8" name="Google Shape;58;g2ddc04f301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2ddc04f3010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5" name="Google Shape;85;g2ddc04f3010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2dae07fa66b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2dae07fa66b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de55315c3f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2de55315c3f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dae07fa66b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2dae07fa66b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dbb27e6ca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2dbb27e6ca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2dae07fa66b_0_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2dae07fa66b_0_1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2d12e9961a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2d12e9961a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2dae07fa66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2dae07fa66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2d12e9961a7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2d12e9961a7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2de55315c3f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2de55315c3f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dirty="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dae07fa66b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2dae07fa66b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2dae07fa66b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2dae07fa66b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2dae07fa66b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2dae07fa66b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dae07fa66b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2dae07fa66b_0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2dae07fa66b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2dae07fa66b_0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2d12e9961a7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2d12e9961a7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2dae07fa66b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2dae07fa66b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2dae07fa66b_0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2dae07fa66b_0_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2de55315c3f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2de55315c3f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2dae07fa66b_0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2dae07fa66b_0_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2d12e9961a7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2d12e9961a7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2d12e9961a7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2d12e9961a7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2de55315c3f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2de55315c3f_0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800"/>
              <a:t>A comprehensive, open and sustainable set of </a:t>
            </a:r>
            <a:r>
              <a:rPr lang="en-GB" sz="2800" strike="sngStrike"/>
              <a:t>principles</a:t>
            </a:r>
            <a:r>
              <a:rPr lang="en-GB" sz="2800"/>
              <a:t> </a:t>
            </a:r>
            <a:r>
              <a:rPr lang="en-GB" sz="2800">
                <a:solidFill>
                  <a:srgbClr val="FF0000"/>
                </a:solidFill>
              </a:rPr>
              <a:t>protocols</a:t>
            </a:r>
            <a:r>
              <a:rPr lang="en-GB" sz="2800"/>
              <a:t> and tools for low (and high) resource archival-repositories</a:t>
            </a:r>
            <a:endParaRPr sz="2800"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</a:rPr>
              <a:t>Peter Sefton, Robert McLellan, Michael Lynch**, Moises Sacal Bonequi*, Nick Thieberger***</a:t>
            </a:r>
            <a:endParaRPr sz="11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/>
          <p:nvPr/>
        </p:nvSpPr>
        <p:spPr>
          <a:xfrm>
            <a:off x="351450" y="902900"/>
            <a:ext cx="918000" cy="627600"/>
          </a:xfrm>
          <a:prstGeom prst="roundRect">
            <a:avLst>
              <a:gd name="adj" fmla="val 16667"/>
            </a:avLst>
          </a:prstGeom>
          <a:solidFill>
            <a:srgbClr val="4C70F6">
              <a:alpha val="2125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latin typeface="Calibri"/>
                <a:ea typeface="Calibri"/>
                <a:cs typeface="Calibri"/>
                <a:sym typeface="Calibri"/>
              </a:rPr>
              <a:t>collect &amp;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latin typeface="Calibri"/>
                <a:ea typeface="Calibri"/>
                <a:cs typeface="Calibri"/>
                <a:sym typeface="Calibri"/>
              </a:rPr>
              <a:t>organise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14"/>
          <p:cNvSpPr/>
          <p:nvPr/>
        </p:nvSpPr>
        <p:spPr>
          <a:xfrm>
            <a:off x="1396582" y="929963"/>
            <a:ext cx="1937400" cy="627600"/>
          </a:xfrm>
          <a:prstGeom prst="roundRect">
            <a:avLst>
              <a:gd name="adj" fmla="val 16667"/>
            </a:avLst>
          </a:prstGeom>
          <a:solidFill>
            <a:srgbClr val="4C70F6">
              <a:alpha val="2125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Language data is rarely organised or described in reusable ways, if it's described at all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14"/>
          <p:cNvSpPr/>
          <p:nvPr/>
        </p:nvSpPr>
        <p:spPr>
          <a:xfrm>
            <a:off x="351450" y="1587125"/>
            <a:ext cx="918000" cy="627600"/>
          </a:xfrm>
          <a:prstGeom prst="roundRect">
            <a:avLst>
              <a:gd name="adj" fmla="val 16667"/>
            </a:avLst>
          </a:prstGeom>
          <a:solidFill>
            <a:srgbClr val="00D700">
              <a:alpha val="1750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latin typeface="Calibri"/>
                <a:ea typeface="Calibri"/>
                <a:cs typeface="Calibri"/>
                <a:sym typeface="Calibri"/>
              </a:rPr>
              <a:t>care for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1396582" y="1603663"/>
            <a:ext cx="1937400" cy="627600"/>
          </a:xfrm>
          <a:prstGeom prst="roundRect">
            <a:avLst>
              <a:gd name="adj" fmla="val 16667"/>
            </a:avLst>
          </a:prstGeom>
          <a:solidFill>
            <a:srgbClr val="00D700">
              <a:alpha val="1750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latin typeface="Calibri"/>
                <a:ea typeface="Calibri"/>
                <a:cs typeface="Calibri"/>
                <a:sym typeface="Calibri"/>
              </a:rPr>
              <a:t>A lot of language data is at risk of being lost forever 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4"/>
          <p:cNvSpPr/>
          <p:nvPr/>
        </p:nvSpPr>
        <p:spPr>
          <a:xfrm>
            <a:off x="351503" y="2272550"/>
            <a:ext cx="918000" cy="627600"/>
          </a:xfrm>
          <a:prstGeom prst="roundRect">
            <a:avLst>
              <a:gd name="adj" fmla="val 16667"/>
            </a:avLst>
          </a:prstGeom>
          <a:solidFill>
            <a:srgbClr val="FFC000">
              <a:alpha val="2188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latin typeface="Calibri"/>
                <a:ea typeface="Calibri"/>
                <a:cs typeface="Calibri"/>
                <a:sym typeface="Calibri"/>
              </a:rPr>
              <a:t>find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14"/>
          <p:cNvSpPr/>
          <p:nvPr/>
        </p:nvSpPr>
        <p:spPr>
          <a:xfrm>
            <a:off x="1396582" y="2280697"/>
            <a:ext cx="1937400" cy="627600"/>
          </a:xfrm>
          <a:prstGeom prst="roundRect">
            <a:avLst>
              <a:gd name="adj" fmla="val 16667"/>
            </a:avLst>
          </a:prstGeom>
          <a:solidFill>
            <a:srgbClr val="FFC000">
              <a:alpha val="2188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latin typeface="Calibri"/>
                <a:ea typeface="Calibri"/>
                <a:cs typeface="Calibri"/>
                <a:sym typeface="Calibri"/>
              </a:rPr>
              <a:t>It’s difficult to know what language data exists and where to find it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14"/>
          <p:cNvSpPr/>
          <p:nvPr/>
        </p:nvSpPr>
        <p:spPr>
          <a:xfrm>
            <a:off x="1396582" y="3646649"/>
            <a:ext cx="1937400" cy="627600"/>
          </a:xfrm>
          <a:prstGeom prst="roundRect">
            <a:avLst>
              <a:gd name="adj" fmla="val 16667"/>
            </a:avLst>
          </a:prstGeom>
          <a:solidFill>
            <a:srgbClr val="EF77EF">
              <a:alpha val="1438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GB" sz="1000">
                <a:latin typeface="Calibri"/>
                <a:ea typeface="Calibri"/>
                <a:cs typeface="Calibri"/>
                <a:sym typeface="Calibri"/>
              </a:rPr>
              <a:t>Ad</a:t>
            </a:r>
            <a: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hoc tools, analysis and annotation methods are used, lacking reproducibility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14"/>
          <p:cNvSpPr/>
          <p:nvPr/>
        </p:nvSpPr>
        <p:spPr>
          <a:xfrm>
            <a:off x="6289931" y="3646650"/>
            <a:ext cx="2393100" cy="627600"/>
          </a:xfrm>
          <a:prstGeom prst="roundRect">
            <a:avLst>
              <a:gd name="adj" fmla="val 16667"/>
            </a:avLst>
          </a:prstGeom>
          <a:solidFill>
            <a:srgbClr val="EF77EF">
              <a:alpha val="1438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Shared tools </a:t>
            </a:r>
            <a:r>
              <a:rPr lang="en-GB" sz="1000"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technologies can be used to analyse, reuse, annotate and enhance data at scale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14"/>
          <p:cNvSpPr/>
          <p:nvPr/>
        </p:nvSpPr>
        <p:spPr>
          <a:xfrm>
            <a:off x="351503" y="2960350"/>
            <a:ext cx="918000" cy="627600"/>
          </a:xfrm>
          <a:prstGeom prst="roundRect">
            <a:avLst>
              <a:gd name="adj" fmla="val 16667"/>
            </a:avLst>
          </a:prstGeom>
          <a:solidFill>
            <a:srgbClr val="9BE766">
              <a:alpha val="2313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latin typeface="Calibri"/>
                <a:ea typeface="Calibri"/>
                <a:cs typeface="Calibri"/>
                <a:sym typeface="Calibri"/>
              </a:rPr>
              <a:t>access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14"/>
          <p:cNvSpPr/>
          <p:nvPr/>
        </p:nvSpPr>
        <p:spPr>
          <a:xfrm>
            <a:off x="1396585" y="2956158"/>
            <a:ext cx="1937400" cy="627600"/>
          </a:xfrm>
          <a:prstGeom prst="roundRect">
            <a:avLst>
              <a:gd name="adj" fmla="val 16667"/>
            </a:avLst>
          </a:prstGeom>
          <a:solidFill>
            <a:srgbClr val="9BE766">
              <a:alpha val="2313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latin typeface="Calibri"/>
                <a:ea typeface="Calibri"/>
                <a:cs typeface="Calibri"/>
                <a:sym typeface="Calibri"/>
              </a:rPr>
              <a:t>Processes for granting permissions and getting access to data are either absent or aren’t easy to understand or apply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14"/>
          <p:cNvSpPr/>
          <p:nvPr/>
        </p:nvSpPr>
        <p:spPr>
          <a:xfrm>
            <a:off x="351503" y="3646649"/>
            <a:ext cx="918000" cy="627600"/>
          </a:xfrm>
          <a:prstGeom prst="roundRect">
            <a:avLst>
              <a:gd name="adj" fmla="val 16667"/>
            </a:avLst>
          </a:prstGeom>
          <a:solidFill>
            <a:srgbClr val="EF77EF">
              <a:alpha val="1438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latin typeface="Calibri"/>
                <a:ea typeface="Calibri"/>
                <a:cs typeface="Calibri"/>
                <a:sym typeface="Calibri"/>
              </a:rPr>
              <a:t>analyse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14"/>
          <p:cNvSpPr/>
          <p:nvPr/>
        </p:nvSpPr>
        <p:spPr>
          <a:xfrm>
            <a:off x="6289931" y="929963"/>
            <a:ext cx="2393100" cy="627600"/>
          </a:xfrm>
          <a:prstGeom prst="roundRect">
            <a:avLst>
              <a:gd name="adj" fmla="val 16667"/>
            </a:avLst>
          </a:prstGeom>
          <a:solidFill>
            <a:srgbClr val="4C70F6">
              <a:alpha val="2125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Standards and tools are available and being applied </a:t>
            </a:r>
            <a:r>
              <a:rPr lang="en-GB" sz="1000"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data stewards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14"/>
          <p:cNvSpPr/>
          <p:nvPr/>
        </p:nvSpPr>
        <p:spPr>
          <a:xfrm>
            <a:off x="6289931" y="1603662"/>
            <a:ext cx="2393100" cy="627600"/>
          </a:xfrm>
          <a:prstGeom prst="roundRect">
            <a:avLst>
              <a:gd name="adj" fmla="val 16667"/>
            </a:avLst>
          </a:prstGeom>
          <a:solidFill>
            <a:srgbClr val="00D700">
              <a:alpha val="1750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Good governance and standardised, </a:t>
            </a:r>
            <a:r>
              <a:rPr lang="en-GB" sz="1000">
                <a:latin typeface="Calibri"/>
                <a:ea typeface="Calibri"/>
                <a:cs typeface="Calibri"/>
                <a:sym typeface="Calibri"/>
              </a:rPr>
              <a:t>distributed</a:t>
            </a:r>
            <a: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1000">
                <a:latin typeface="Calibri"/>
                <a:ea typeface="Calibri"/>
                <a:cs typeface="Calibri"/>
                <a:sym typeface="Calibri"/>
              </a:rPr>
              <a:t>storage</a:t>
            </a:r>
            <a: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of data helps 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preserve data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14"/>
          <p:cNvSpPr/>
          <p:nvPr/>
        </p:nvSpPr>
        <p:spPr>
          <a:xfrm>
            <a:off x="6289931" y="2280697"/>
            <a:ext cx="2393100" cy="627600"/>
          </a:xfrm>
          <a:prstGeom prst="roundRect">
            <a:avLst>
              <a:gd name="adj" fmla="val 16667"/>
            </a:avLst>
          </a:prstGeom>
          <a:solidFill>
            <a:srgbClr val="FFC000">
              <a:alpha val="2188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latin typeface="Calibri"/>
                <a:ea typeface="Calibri"/>
                <a:cs typeface="Calibri"/>
                <a:sym typeface="Calibri"/>
              </a:rPr>
              <a:t>Discovering and locating language data is easy via linked portals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14"/>
          <p:cNvSpPr/>
          <p:nvPr/>
        </p:nvSpPr>
        <p:spPr>
          <a:xfrm>
            <a:off x="6304581" y="2956158"/>
            <a:ext cx="2393100" cy="627600"/>
          </a:xfrm>
          <a:prstGeom prst="roundRect">
            <a:avLst>
              <a:gd name="adj" fmla="val 16667"/>
            </a:avLst>
          </a:prstGeom>
          <a:solidFill>
            <a:srgbClr val="9BE766">
              <a:alpha val="2313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latin typeface="Calibri"/>
                <a:ea typeface="Calibri"/>
                <a:cs typeface="Calibri"/>
                <a:sym typeface="Calibri"/>
              </a:rPr>
              <a:t>Access controls are in place and easy to use, so that data access can be given to the right people 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14"/>
          <p:cNvSpPr txBox="1"/>
          <p:nvPr/>
        </p:nvSpPr>
        <p:spPr>
          <a:xfrm>
            <a:off x="1421661" y="599156"/>
            <a:ext cx="18873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Starting </a:t>
            </a:r>
            <a:r>
              <a:rPr lang="en-GB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state (2021)</a:t>
            </a:r>
            <a:endParaRPr sz="14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14"/>
          <p:cNvSpPr txBox="1"/>
          <p:nvPr/>
        </p:nvSpPr>
        <p:spPr>
          <a:xfrm>
            <a:off x="6331106" y="596400"/>
            <a:ext cx="22845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Desired state (2028)</a:t>
            </a:r>
            <a:endParaRPr sz="11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14"/>
          <p:cNvSpPr txBox="1"/>
          <p:nvPr/>
        </p:nvSpPr>
        <p:spPr>
          <a:xfrm>
            <a:off x="351375" y="160711"/>
            <a:ext cx="8417400" cy="3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LDaCA Execution Strategy Overview (Draft 2024-05-17)</a:t>
            </a:r>
            <a:endParaRPr sz="11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14"/>
          <p:cNvSpPr/>
          <p:nvPr/>
        </p:nvSpPr>
        <p:spPr>
          <a:xfrm>
            <a:off x="3475663" y="504200"/>
            <a:ext cx="2719200" cy="4444800"/>
          </a:xfrm>
          <a:prstGeom prst="homePlate">
            <a:avLst>
              <a:gd name="adj" fmla="val 15346"/>
            </a:avLst>
          </a:prstGeom>
          <a:solidFill>
            <a:srgbClr val="6FFCFC">
              <a:alpha val="44300"/>
            </a:srgbClr>
          </a:solidFill>
          <a:ln>
            <a:noFill/>
          </a:ln>
        </p:spPr>
        <p:txBody>
          <a:bodyPr spcFirstLastPara="1" wrap="square" lIns="67500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39700" marR="0" lvl="0" indent="-1397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Char char="-"/>
            </a:pPr>
            <a: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Strengthen the data management </a:t>
            </a:r>
            <a:b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skills of language worker communities 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39700" marR="0" lvl="0" indent="-1397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Char char="-"/>
            </a:pPr>
            <a: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Develop shared tools, standards and technical infrastructure to help data stewards care for  data for </a:t>
            </a:r>
            <a:b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long term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39700" marR="0" lvl="0" indent="-1397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Char char="-"/>
            </a:pPr>
            <a: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Build data portals with useful search functions and lightweight technical structures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39700" marR="0" lvl="0" indent="-1397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Char char="-"/>
            </a:pPr>
            <a: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Create guidance for data stewards to document and grant access and reuse rights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39700" marR="0" lvl="0" indent="-1397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Char char="-"/>
            </a:pPr>
            <a: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Support language communities to gain greater control over their language data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39700" marR="0" lvl="0" indent="-1397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Char char="-"/>
            </a:pPr>
            <a: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Develop tools for data and metadata processing, analysis, annotation, visualisation, and enrichment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39700" marR="0" lvl="0" indent="-1397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Char char="-"/>
            </a:pPr>
            <a: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Develop and guide the implementation</a:t>
            </a:r>
            <a:b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of policy and governance toolkit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39700" marR="0" lvl="0" indent="-13970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Calibri"/>
              <a:buChar char="-"/>
            </a:pPr>
            <a: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Provide examples and training for </a:t>
            </a:r>
            <a:b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research at scale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14"/>
          <p:cNvSpPr txBox="1"/>
          <p:nvPr/>
        </p:nvSpPr>
        <p:spPr>
          <a:xfrm>
            <a:off x="3565631" y="590231"/>
            <a:ext cx="19593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Activities</a:t>
            </a:r>
            <a:endParaRPr sz="11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14"/>
          <p:cNvSpPr/>
          <p:nvPr/>
        </p:nvSpPr>
        <p:spPr>
          <a:xfrm>
            <a:off x="351503" y="4329223"/>
            <a:ext cx="918000" cy="626400"/>
          </a:xfrm>
          <a:prstGeom prst="roundRect">
            <a:avLst>
              <a:gd name="adj" fmla="val 16667"/>
            </a:avLst>
          </a:prstGeom>
          <a:solidFill>
            <a:srgbClr val="B1D7FA">
              <a:alpha val="31009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latin typeface="Calibri"/>
                <a:ea typeface="Calibri"/>
                <a:cs typeface="Calibri"/>
                <a:sym typeface="Calibri"/>
              </a:rPr>
              <a:t>guide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14"/>
          <p:cNvSpPr/>
          <p:nvPr/>
        </p:nvSpPr>
        <p:spPr>
          <a:xfrm>
            <a:off x="6282676" y="4329224"/>
            <a:ext cx="2393100" cy="626400"/>
          </a:xfrm>
          <a:prstGeom prst="roundRect">
            <a:avLst>
              <a:gd name="adj" fmla="val 16667"/>
            </a:avLst>
          </a:prstGeom>
          <a:solidFill>
            <a:srgbClr val="B1D7FA">
              <a:alpha val="31009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latin typeface="Calibri"/>
                <a:ea typeface="Calibri"/>
                <a:cs typeface="Calibri"/>
                <a:sym typeface="Calibri"/>
              </a:rPr>
              <a:t>Best practice advice and training for working with language data is available from a single source which is easy to find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14"/>
          <p:cNvSpPr/>
          <p:nvPr/>
        </p:nvSpPr>
        <p:spPr>
          <a:xfrm>
            <a:off x="1396574" y="4329224"/>
            <a:ext cx="1937400" cy="626400"/>
          </a:xfrm>
          <a:prstGeom prst="roundRect">
            <a:avLst>
              <a:gd name="adj" fmla="val 16667"/>
            </a:avLst>
          </a:prstGeom>
          <a:solidFill>
            <a:srgbClr val="B1D7FA">
              <a:alpha val="31009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latin typeface="Calibri"/>
                <a:ea typeface="Calibri"/>
                <a:cs typeface="Calibri"/>
                <a:sym typeface="Calibri"/>
              </a:rPr>
              <a:t>Guidance and training for collecting, handling, using and analysing data are scattered and hard to find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5"/>
          <p:cNvSpPr/>
          <p:nvPr/>
        </p:nvSpPr>
        <p:spPr>
          <a:xfrm>
            <a:off x="351450" y="902900"/>
            <a:ext cx="918000" cy="627600"/>
          </a:xfrm>
          <a:prstGeom prst="roundRect">
            <a:avLst>
              <a:gd name="adj" fmla="val 16667"/>
            </a:avLst>
          </a:prstGeom>
          <a:solidFill>
            <a:srgbClr val="4C70F6">
              <a:alpha val="2125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latin typeface="Calibri"/>
                <a:ea typeface="Calibri"/>
                <a:cs typeface="Calibri"/>
                <a:sym typeface="Calibri"/>
              </a:rPr>
              <a:t>collect &amp;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latin typeface="Calibri"/>
                <a:ea typeface="Calibri"/>
                <a:cs typeface="Calibri"/>
                <a:sym typeface="Calibri"/>
              </a:rPr>
              <a:t>organise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5"/>
          <p:cNvSpPr/>
          <p:nvPr/>
        </p:nvSpPr>
        <p:spPr>
          <a:xfrm>
            <a:off x="1396582" y="929963"/>
            <a:ext cx="1937400" cy="627600"/>
          </a:xfrm>
          <a:prstGeom prst="roundRect">
            <a:avLst>
              <a:gd name="adj" fmla="val 16667"/>
            </a:avLst>
          </a:prstGeom>
          <a:solidFill>
            <a:srgbClr val="4C70F6">
              <a:alpha val="2125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Language data is rarely organised or described in reusable ways, if it's described at all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5"/>
          <p:cNvSpPr/>
          <p:nvPr/>
        </p:nvSpPr>
        <p:spPr>
          <a:xfrm>
            <a:off x="351450" y="1587125"/>
            <a:ext cx="918000" cy="627600"/>
          </a:xfrm>
          <a:prstGeom prst="roundRect">
            <a:avLst>
              <a:gd name="adj" fmla="val 16667"/>
            </a:avLst>
          </a:prstGeom>
          <a:solidFill>
            <a:srgbClr val="00D700">
              <a:alpha val="1750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latin typeface="Calibri"/>
                <a:ea typeface="Calibri"/>
                <a:cs typeface="Calibri"/>
                <a:sym typeface="Calibri"/>
              </a:rPr>
              <a:t>care for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5"/>
          <p:cNvSpPr/>
          <p:nvPr/>
        </p:nvSpPr>
        <p:spPr>
          <a:xfrm>
            <a:off x="1396582" y="1603663"/>
            <a:ext cx="1937400" cy="627600"/>
          </a:xfrm>
          <a:prstGeom prst="roundRect">
            <a:avLst>
              <a:gd name="adj" fmla="val 16667"/>
            </a:avLst>
          </a:prstGeom>
          <a:solidFill>
            <a:srgbClr val="00D700">
              <a:alpha val="1750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latin typeface="Calibri"/>
                <a:ea typeface="Calibri"/>
                <a:cs typeface="Calibri"/>
                <a:sym typeface="Calibri"/>
              </a:rPr>
              <a:t>A lot of language data is at risk of being lost forever 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5"/>
          <p:cNvSpPr/>
          <p:nvPr/>
        </p:nvSpPr>
        <p:spPr>
          <a:xfrm>
            <a:off x="351503" y="2272550"/>
            <a:ext cx="918000" cy="627600"/>
          </a:xfrm>
          <a:prstGeom prst="roundRect">
            <a:avLst>
              <a:gd name="adj" fmla="val 16667"/>
            </a:avLst>
          </a:prstGeom>
          <a:solidFill>
            <a:srgbClr val="FFC000">
              <a:alpha val="2188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latin typeface="Calibri"/>
                <a:ea typeface="Calibri"/>
                <a:cs typeface="Calibri"/>
                <a:sym typeface="Calibri"/>
              </a:rPr>
              <a:t>find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5"/>
          <p:cNvSpPr/>
          <p:nvPr/>
        </p:nvSpPr>
        <p:spPr>
          <a:xfrm>
            <a:off x="1396582" y="2280697"/>
            <a:ext cx="1937400" cy="627600"/>
          </a:xfrm>
          <a:prstGeom prst="roundRect">
            <a:avLst>
              <a:gd name="adj" fmla="val 16667"/>
            </a:avLst>
          </a:prstGeom>
          <a:solidFill>
            <a:srgbClr val="FFC000">
              <a:alpha val="2188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latin typeface="Calibri"/>
                <a:ea typeface="Calibri"/>
                <a:cs typeface="Calibri"/>
                <a:sym typeface="Calibri"/>
              </a:rPr>
              <a:t>It’s difficult to know what language data exists and where to find it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5"/>
          <p:cNvSpPr/>
          <p:nvPr/>
        </p:nvSpPr>
        <p:spPr>
          <a:xfrm>
            <a:off x="1396582" y="3646649"/>
            <a:ext cx="1937400" cy="627600"/>
          </a:xfrm>
          <a:prstGeom prst="roundRect">
            <a:avLst>
              <a:gd name="adj" fmla="val 16667"/>
            </a:avLst>
          </a:prstGeom>
          <a:solidFill>
            <a:srgbClr val="EF77EF">
              <a:alpha val="1438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GB" sz="1000">
                <a:latin typeface="Calibri"/>
                <a:ea typeface="Calibri"/>
                <a:cs typeface="Calibri"/>
                <a:sym typeface="Calibri"/>
              </a:rPr>
              <a:t>Ad</a:t>
            </a:r>
            <a: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hoc tools, analysis and annotation methods are used, lacking reproducibility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5"/>
          <p:cNvSpPr/>
          <p:nvPr/>
        </p:nvSpPr>
        <p:spPr>
          <a:xfrm>
            <a:off x="6289931" y="3646650"/>
            <a:ext cx="2393100" cy="627600"/>
          </a:xfrm>
          <a:prstGeom prst="roundRect">
            <a:avLst>
              <a:gd name="adj" fmla="val 16667"/>
            </a:avLst>
          </a:prstGeom>
          <a:solidFill>
            <a:srgbClr val="EF77EF">
              <a:alpha val="1438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Shared tools </a:t>
            </a:r>
            <a:r>
              <a:rPr lang="en-GB" sz="1000"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technologies can be used to analyse, reuse, annotate and enhance data at scale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5"/>
          <p:cNvSpPr/>
          <p:nvPr/>
        </p:nvSpPr>
        <p:spPr>
          <a:xfrm>
            <a:off x="351503" y="2960350"/>
            <a:ext cx="918000" cy="627600"/>
          </a:xfrm>
          <a:prstGeom prst="roundRect">
            <a:avLst>
              <a:gd name="adj" fmla="val 16667"/>
            </a:avLst>
          </a:prstGeom>
          <a:solidFill>
            <a:srgbClr val="9BE766">
              <a:alpha val="2313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latin typeface="Calibri"/>
                <a:ea typeface="Calibri"/>
                <a:cs typeface="Calibri"/>
                <a:sym typeface="Calibri"/>
              </a:rPr>
              <a:t>access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5"/>
          <p:cNvSpPr/>
          <p:nvPr/>
        </p:nvSpPr>
        <p:spPr>
          <a:xfrm>
            <a:off x="1396585" y="2956158"/>
            <a:ext cx="1937400" cy="627600"/>
          </a:xfrm>
          <a:prstGeom prst="roundRect">
            <a:avLst>
              <a:gd name="adj" fmla="val 16667"/>
            </a:avLst>
          </a:prstGeom>
          <a:solidFill>
            <a:srgbClr val="9BE766">
              <a:alpha val="2313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latin typeface="Calibri"/>
                <a:ea typeface="Calibri"/>
                <a:cs typeface="Calibri"/>
                <a:sym typeface="Calibri"/>
              </a:rPr>
              <a:t>Processes for granting permissions and getting access to data are either absent or aren’t easy to understand or apply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5"/>
          <p:cNvSpPr/>
          <p:nvPr/>
        </p:nvSpPr>
        <p:spPr>
          <a:xfrm>
            <a:off x="351503" y="3646649"/>
            <a:ext cx="918000" cy="627600"/>
          </a:xfrm>
          <a:prstGeom prst="roundRect">
            <a:avLst>
              <a:gd name="adj" fmla="val 16667"/>
            </a:avLst>
          </a:prstGeom>
          <a:solidFill>
            <a:srgbClr val="EF77EF">
              <a:alpha val="1438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latin typeface="Calibri"/>
                <a:ea typeface="Calibri"/>
                <a:cs typeface="Calibri"/>
                <a:sym typeface="Calibri"/>
              </a:rPr>
              <a:t>analyse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5"/>
          <p:cNvSpPr/>
          <p:nvPr/>
        </p:nvSpPr>
        <p:spPr>
          <a:xfrm>
            <a:off x="6289931" y="929963"/>
            <a:ext cx="2393100" cy="627600"/>
          </a:xfrm>
          <a:prstGeom prst="roundRect">
            <a:avLst>
              <a:gd name="adj" fmla="val 16667"/>
            </a:avLst>
          </a:prstGeom>
          <a:solidFill>
            <a:srgbClr val="4C70F6">
              <a:alpha val="2125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Standards and tools are available and being applied </a:t>
            </a:r>
            <a:r>
              <a:rPr lang="en-GB" sz="1000"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data stewards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5"/>
          <p:cNvSpPr/>
          <p:nvPr/>
        </p:nvSpPr>
        <p:spPr>
          <a:xfrm>
            <a:off x="6289931" y="1603662"/>
            <a:ext cx="2393100" cy="627600"/>
          </a:xfrm>
          <a:prstGeom prst="roundRect">
            <a:avLst>
              <a:gd name="adj" fmla="val 16667"/>
            </a:avLst>
          </a:prstGeom>
          <a:solidFill>
            <a:srgbClr val="00D700">
              <a:alpha val="1750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Good governance and standardised, </a:t>
            </a:r>
            <a:r>
              <a:rPr lang="en-GB" sz="1000">
                <a:latin typeface="Calibri"/>
                <a:ea typeface="Calibri"/>
                <a:cs typeface="Calibri"/>
                <a:sym typeface="Calibri"/>
              </a:rPr>
              <a:t>distributed</a:t>
            </a:r>
            <a: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1000">
                <a:latin typeface="Calibri"/>
                <a:ea typeface="Calibri"/>
                <a:cs typeface="Calibri"/>
                <a:sym typeface="Calibri"/>
              </a:rPr>
              <a:t>storage</a:t>
            </a:r>
            <a: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of data helps 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preserve data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5"/>
          <p:cNvSpPr/>
          <p:nvPr/>
        </p:nvSpPr>
        <p:spPr>
          <a:xfrm>
            <a:off x="6289931" y="2280697"/>
            <a:ext cx="2393100" cy="627600"/>
          </a:xfrm>
          <a:prstGeom prst="roundRect">
            <a:avLst>
              <a:gd name="adj" fmla="val 16667"/>
            </a:avLst>
          </a:prstGeom>
          <a:solidFill>
            <a:srgbClr val="FFC000">
              <a:alpha val="2188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latin typeface="Calibri"/>
                <a:ea typeface="Calibri"/>
                <a:cs typeface="Calibri"/>
                <a:sym typeface="Calibri"/>
              </a:rPr>
              <a:t>Discovering and locating language data is easy via linked portals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5"/>
          <p:cNvSpPr/>
          <p:nvPr/>
        </p:nvSpPr>
        <p:spPr>
          <a:xfrm>
            <a:off x="6304581" y="2956158"/>
            <a:ext cx="2393100" cy="627600"/>
          </a:xfrm>
          <a:prstGeom prst="roundRect">
            <a:avLst>
              <a:gd name="adj" fmla="val 16667"/>
            </a:avLst>
          </a:prstGeom>
          <a:solidFill>
            <a:srgbClr val="9BE766">
              <a:alpha val="2313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latin typeface="Calibri"/>
                <a:ea typeface="Calibri"/>
                <a:cs typeface="Calibri"/>
                <a:sym typeface="Calibri"/>
              </a:rPr>
              <a:t>Access controls are in place and easy to use, so that data access can be given to the right people 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5"/>
          <p:cNvSpPr txBox="1"/>
          <p:nvPr/>
        </p:nvSpPr>
        <p:spPr>
          <a:xfrm>
            <a:off x="1421661" y="599156"/>
            <a:ext cx="18873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Starting </a:t>
            </a:r>
            <a:r>
              <a:rPr lang="en-GB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state (2021)</a:t>
            </a:r>
            <a:endParaRPr sz="14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5"/>
          <p:cNvSpPr txBox="1"/>
          <p:nvPr/>
        </p:nvSpPr>
        <p:spPr>
          <a:xfrm>
            <a:off x="6331106" y="596400"/>
            <a:ext cx="22845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Desired state (2028)</a:t>
            </a:r>
            <a:endParaRPr sz="11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5"/>
          <p:cNvSpPr txBox="1"/>
          <p:nvPr/>
        </p:nvSpPr>
        <p:spPr>
          <a:xfrm>
            <a:off x="351375" y="160711"/>
            <a:ext cx="8417400" cy="3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LDaCA Execution Strategy Overview  (Draft 2024-05-17)</a:t>
            </a:r>
            <a:endParaRPr sz="11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5"/>
          <p:cNvSpPr/>
          <p:nvPr/>
        </p:nvSpPr>
        <p:spPr>
          <a:xfrm>
            <a:off x="3475663" y="504200"/>
            <a:ext cx="2719200" cy="4444800"/>
          </a:xfrm>
          <a:prstGeom prst="homePlate">
            <a:avLst>
              <a:gd name="adj" fmla="val 15346"/>
            </a:avLst>
          </a:prstGeom>
          <a:solidFill>
            <a:srgbClr val="6FFCFC">
              <a:alpha val="44300"/>
            </a:srgbClr>
          </a:solidFill>
          <a:ln>
            <a:noFill/>
          </a:ln>
        </p:spPr>
        <p:txBody>
          <a:bodyPr spcFirstLastPara="1" wrap="square" lIns="67500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39700" marR="0" lvl="0" indent="-1397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Char char="-"/>
            </a:pPr>
            <a: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Strengthen the data management </a:t>
            </a:r>
            <a:b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skills of language worker communities 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39700" marR="0" lvl="0" indent="-1397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Char char="-"/>
            </a:pPr>
            <a: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Develop shared tools, standards and technical infrastructure to help data stewards care for  data for </a:t>
            </a:r>
            <a:b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long term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39700" marR="0" lvl="0" indent="-1397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Char char="-"/>
            </a:pPr>
            <a: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Build data portals with useful search functions and lightweight technical structures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39700" marR="0" lvl="0" indent="-1397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Char char="-"/>
            </a:pPr>
            <a: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Create guidance for data stewards to document and grant access and reuse rights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39700" marR="0" lvl="0" indent="-1397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Char char="-"/>
            </a:pPr>
            <a: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Support language communities to gain greater control over their language data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39700" marR="0" lvl="0" indent="-1397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Char char="-"/>
            </a:pPr>
            <a: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Develop tools for data and metadata processing, analysis, annotation, visualisation, and enrichment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39700" marR="0" lvl="0" indent="-1397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Char char="-"/>
            </a:pPr>
            <a: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Develop and guide the implementation</a:t>
            </a:r>
            <a:b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of policy and governance toolkit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39700" marR="0" lvl="0" indent="-13970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Calibri"/>
              <a:buChar char="-"/>
            </a:pPr>
            <a: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Provide examples and training for </a:t>
            </a:r>
            <a:b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research at scale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5"/>
          <p:cNvSpPr txBox="1"/>
          <p:nvPr/>
        </p:nvSpPr>
        <p:spPr>
          <a:xfrm>
            <a:off x="3565631" y="590231"/>
            <a:ext cx="19593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Activities</a:t>
            </a:r>
            <a:endParaRPr sz="11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5"/>
          <p:cNvSpPr/>
          <p:nvPr/>
        </p:nvSpPr>
        <p:spPr>
          <a:xfrm>
            <a:off x="351503" y="4329223"/>
            <a:ext cx="918000" cy="626400"/>
          </a:xfrm>
          <a:prstGeom prst="roundRect">
            <a:avLst>
              <a:gd name="adj" fmla="val 16667"/>
            </a:avLst>
          </a:prstGeom>
          <a:solidFill>
            <a:srgbClr val="B1D7FA">
              <a:alpha val="31009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latin typeface="Calibri"/>
                <a:ea typeface="Calibri"/>
                <a:cs typeface="Calibri"/>
                <a:sym typeface="Calibri"/>
              </a:rPr>
              <a:t>guide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5"/>
          <p:cNvSpPr/>
          <p:nvPr/>
        </p:nvSpPr>
        <p:spPr>
          <a:xfrm>
            <a:off x="6282676" y="4329224"/>
            <a:ext cx="2393100" cy="626400"/>
          </a:xfrm>
          <a:prstGeom prst="roundRect">
            <a:avLst>
              <a:gd name="adj" fmla="val 16667"/>
            </a:avLst>
          </a:prstGeom>
          <a:solidFill>
            <a:srgbClr val="B1D7FA">
              <a:alpha val="31009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latin typeface="Calibri"/>
                <a:ea typeface="Calibri"/>
                <a:cs typeface="Calibri"/>
                <a:sym typeface="Calibri"/>
              </a:rPr>
              <a:t>Best practice advice and training for working with language data is available from a single source which is easy to find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5"/>
          <p:cNvSpPr/>
          <p:nvPr/>
        </p:nvSpPr>
        <p:spPr>
          <a:xfrm>
            <a:off x="1396574" y="4329224"/>
            <a:ext cx="1937400" cy="626400"/>
          </a:xfrm>
          <a:prstGeom prst="roundRect">
            <a:avLst>
              <a:gd name="adj" fmla="val 16667"/>
            </a:avLst>
          </a:prstGeom>
          <a:solidFill>
            <a:srgbClr val="B1D7FA">
              <a:alpha val="31009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latin typeface="Calibri"/>
                <a:ea typeface="Calibri"/>
                <a:cs typeface="Calibri"/>
                <a:sym typeface="Calibri"/>
              </a:rPr>
              <a:t>Guidance and training for collecting, handling, using and analysing data are scattered and hard to find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5"/>
          <p:cNvSpPr/>
          <p:nvPr/>
        </p:nvSpPr>
        <p:spPr>
          <a:xfrm>
            <a:off x="3461100" y="1232825"/>
            <a:ext cx="2436300" cy="13362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11" name="Google Shape;111;p15"/>
          <p:cNvCxnSpPr>
            <a:stCxn id="110" idx="3"/>
            <a:endCxn id="98" idx="1"/>
          </p:cNvCxnSpPr>
          <p:nvPr/>
        </p:nvCxnSpPr>
        <p:spPr>
          <a:xfrm rot="10800000" flipH="1">
            <a:off x="5897400" y="1243625"/>
            <a:ext cx="392400" cy="6573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12" name="Google Shape;112;p15"/>
          <p:cNvCxnSpPr>
            <a:stCxn id="110" idx="3"/>
            <a:endCxn id="99" idx="1"/>
          </p:cNvCxnSpPr>
          <p:nvPr/>
        </p:nvCxnSpPr>
        <p:spPr>
          <a:xfrm>
            <a:off x="5897400" y="1900925"/>
            <a:ext cx="392400" cy="165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13" name="Google Shape;113;p15"/>
          <p:cNvCxnSpPr>
            <a:stCxn id="110" idx="3"/>
            <a:endCxn id="100" idx="1"/>
          </p:cNvCxnSpPr>
          <p:nvPr/>
        </p:nvCxnSpPr>
        <p:spPr>
          <a:xfrm>
            <a:off x="5897400" y="1900925"/>
            <a:ext cx="392400" cy="6936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6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“Archival Repository”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7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4" name="Google Shape;12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1800" y="34550"/>
            <a:ext cx="6634751" cy="504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653213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9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LDACA PARADISEC INDEX SCREENSHOT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5" name="Google Shape;13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075" y="304800"/>
            <a:ext cx="5183201" cy="2956050"/>
          </a:xfrm>
          <a:prstGeom prst="rect">
            <a:avLst/>
          </a:prstGeom>
          <a:noFill/>
          <a:ln>
            <a:noFill/>
          </a:ln>
          <a:effectLst>
            <a:outerShdw blurRad="200025" dist="2095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36" name="Google Shape;136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0075" y="2702225"/>
            <a:ext cx="3492024" cy="2061451"/>
          </a:xfrm>
          <a:prstGeom prst="rect">
            <a:avLst/>
          </a:prstGeom>
          <a:noFill/>
          <a:ln>
            <a:noFill/>
          </a:ln>
          <a:effectLst>
            <a:outerShdw blurRad="200025" dist="2095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37" name="Google Shape;137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22572" y="35362"/>
            <a:ext cx="3115899" cy="3661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59500" y="1516025"/>
            <a:ext cx="2029599" cy="147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939471" y="0"/>
            <a:ext cx="2149625" cy="147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072425" y="2489038"/>
            <a:ext cx="4563799" cy="3019499"/>
          </a:xfrm>
          <a:prstGeom prst="rect">
            <a:avLst/>
          </a:prstGeom>
          <a:noFill/>
          <a:ln>
            <a:noFill/>
          </a:ln>
          <a:effectLst>
            <a:outerShdw blurRad="200025" dist="2095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41" name="Google Shape;141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873225" y="2744425"/>
            <a:ext cx="4185098" cy="2399075"/>
          </a:xfrm>
          <a:prstGeom prst="rect">
            <a:avLst/>
          </a:prstGeom>
          <a:noFill/>
          <a:ln>
            <a:noFill/>
          </a:ln>
          <a:effectLst>
            <a:outerShdw blurRad="200025" dist="2095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3775" y="2570031"/>
            <a:ext cx="3768750" cy="21199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28024" y="2570025"/>
            <a:ext cx="3768755" cy="2119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38975" y="713700"/>
            <a:ext cx="5430748" cy="3054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Context and history</a:t>
            </a:r>
            <a:endParaRPr/>
          </a:p>
        </p:txBody>
      </p:sp>
      <p:sp>
        <p:nvSpPr>
          <p:cNvPr id="154" name="Google Shape;154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55" name="Google Shape;15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2276" y="96812"/>
            <a:ext cx="7268200" cy="4949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62" name="Google Shape;16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2276" y="96812"/>
            <a:ext cx="7268200" cy="4949875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22"/>
          <p:cNvSpPr/>
          <p:nvPr/>
        </p:nvSpPr>
        <p:spPr>
          <a:xfrm>
            <a:off x="1030450" y="4322625"/>
            <a:ext cx="7614900" cy="7242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22"/>
          <p:cNvSpPr/>
          <p:nvPr/>
        </p:nvSpPr>
        <p:spPr>
          <a:xfrm>
            <a:off x="689900" y="2571750"/>
            <a:ext cx="7614900" cy="7242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22"/>
          <p:cNvSpPr/>
          <p:nvPr/>
        </p:nvSpPr>
        <p:spPr>
          <a:xfrm>
            <a:off x="4637000" y="812125"/>
            <a:ext cx="3603600" cy="7860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22"/>
          <p:cNvSpPr/>
          <p:nvPr/>
        </p:nvSpPr>
        <p:spPr>
          <a:xfrm>
            <a:off x="972275" y="402325"/>
            <a:ext cx="3501900" cy="724200"/>
          </a:xfrm>
          <a:prstGeom prst="wedgeRoundRectCallout">
            <a:avLst>
              <a:gd name="adj1" fmla="val 55150"/>
              <a:gd name="adj2" fmla="val 44434"/>
              <a:gd name="adj3" fmla="val 0"/>
            </a:avLst>
          </a:prstGeom>
          <a:solidFill>
            <a:srgbClr val="FFFF00"/>
          </a:solidFill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Not really a platform, the core idea was a set of principles</a:t>
            </a:r>
            <a:endParaRPr/>
          </a:p>
        </p:txBody>
      </p:sp>
      <p:sp>
        <p:nvSpPr>
          <p:cNvPr id="167" name="Google Shape;167;p22"/>
          <p:cNvSpPr/>
          <p:nvPr/>
        </p:nvSpPr>
        <p:spPr>
          <a:xfrm>
            <a:off x="426075" y="3598425"/>
            <a:ext cx="3501900" cy="724200"/>
          </a:xfrm>
          <a:prstGeom prst="wedgeRoundRectCallout">
            <a:avLst>
              <a:gd name="adj1" fmla="val 57529"/>
              <a:gd name="adj2" fmla="val 51208"/>
              <a:gd name="adj3" fmla="val 0"/>
            </a:avLst>
          </a:prstGeom>
          <a:solidFill>
            <a:srgbClr val="FFFF00"/>
          </a:solidFill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These are two important specifications but we should not have tied Arkisto to just these two</a:t>
            </a:r>
            <a:endParaRPr/>
          </a:p>
        </p:txBody>
      </p:sp>
      <p:sp>
        <p:nvSpPr>
          <p:cNvPr id="168" name="Google Shape;168;p22"/>
          <p:cNvSpPr/>
          <p:nvPr/>
        </p:nvSpPr>
        <p:spPr>
          <a:xfrm>
            <a:off x="4036575" y="1643375"/>
            <a:ext cx="3501900" cy="724200"/>
          </a:xfrm>
          <a:prstGeom prst="wedgeRoundRectCallout">
            <a:avLst>
              <a:gd name="adj1" fmla="val -3429"/>
              <a:gd name="adj2" fmla="val 81207"/>
              <a:gd name="adj3" fmla="val 0"/>
            </a:avLst>
          </a:prstGeom>
          <a:solidFill>
            <a:srgbClr val="FFFF00"/>
          </a:solidFill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THIS BIT IS WHAT WE *REALLY* MEANT TO SAY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oogle Shape;17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775" y="97125"/>
            <a:ext cx="6222903" cy="48386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80" name="Google Shape;18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98686"/>
            <a:ext cx="9144003" cy="4746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8668" y="489193"/>
            <a:ext cx="3649901" cy="2023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88" name="Google Shape;18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269" y="0"/>
            <a:ext cx="8993462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2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95" name="Google Shape;195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6821" y="0"/>
            <a:ext cx="759036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7"/>
          <p:cNvSpPr txBox="1">
            <a:spLocks noGrp="1"/>
          </p:cNvSpPr>
          <p:nvPr>
            <p:ph type="body" idx="4294967295"/>
          </p:nvPr>
        </p:nvSpPr>
        <p:spPr>
          <a:xfrm>
            <a:off x="311700" y="156650"/>
            <a:ext cx="8520600" cy="441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25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chemeClr val="dk1"/>
              </a:solidFill>
            </a:endParaRPr>
          </a:p>
        </p:txBody>
      </p:sp>
      <p:sp>
        <p:nvSpPr>
          <p:cNvPr id="201" name="Google Shape;201;p27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GB"/>
              <a:t>1 Data is Portable: assets are not locked-in to a particular mode of storage, interface or service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GB"/>
              <a:t>(TLDR; Use OCFL)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8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GB"/>
              <a:t>2  Data is Annotated: contents, structure, provenance and access and reuse permissions are comprehensively described with metadata and licenses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/>
              <a:t>(TLDR; Use RO-Crate)</a:t>
            </a:r>
            <a:endParaRPr sz="384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9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3 Governance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0555"/>
              <a:buFont typeface="Arial"/>
              <a:buNone/>
            </a:pPr>
            <a:r>
              <a:rPr lang="en-GB">
                <a:solidFill>
                  <a:srgbClr val="FF0000"/>
                </a:solidFill>
              </a:rPr>
              <a:t>(No shortcuts here – this is the hard part)</a:t>
            </a:r>
            <a:endParaRPr>
              <a:solidFill>
                <a:srgbClr val="FF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Google Shape;216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6919" y="0"/>
            <a:ext cx="6470161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85961" y="0"/>
            <a:ext cx="6442077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3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28" name="Google Shape;22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910" y="0"/>
            <a:ext cx="8942182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3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35" name="Google Shape;235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648" y="0"/>
            <a:ext cx="8942182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08925" y="898550"/>
            <a:ext cx="4274125" cy="30069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7" name="Google Shape;237;p33"/>
          <p:cNvCxnSpPr/>
          <p:nvPr/>
        </p:nvCxnSpPr>
        <p:spPr>
          <a:xfrm>
            <a:off x="1361575" y="380125"/>
            <a:ext cx="1534500" cy="82950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38" name="Google Shape;238;p33"/>
          <p:cNvSpPr txBox="1"/>
          <p:nvPr/>
        </p:nvSpPr>
        <p:spPr>
          <a:xfrm>
            <a:off x="629000" y="445025"/>
            <a:ext cx="6462300" cy="269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F0000"/>
                </a:solidFill>
              </a:rPr>
              <a:t>Pronunciation guide – talk like it’s the 19th of September </a:t>
            </a:r>
            <a:endParaRPr sz="18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Google Shape;243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120474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3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_ something about licensing </a:t>
            </a:r>
            <a:endParaRPr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en-GB"/>
              <a:t>A summary of the LDaCA architecture vs </a:t>
            </a:r>
            <a:endParaRPr/>
          </a:p>
        </p:txBody>
      </p:sp>
      <p:pic>
        <p:nvPicPr>
          <p:cNvPr id="250" name="Google Shape;250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121985"/>
            <a:ext cx="9144001" cy="28995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3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57" name="Google Shape;257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4721275"/>
            <a:ext cx="9525" cy="19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7215" y="131675"/>
            <a:ext cx="849507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66"/>
              <a:t>A web version of this presentation with notes can be found at:</a:t>
            </a:r>
            <a:endParaRPr sz="2266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66"/>
              <a:t>https://www.ldaca.edu.au/news/posts/open-repositories-2024-pilars/</a:t>
            </a:r>
            <a:endParaRPr sz="2266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4" name="Google Shape;264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63675" y="1299650"/>
            <a:ext cx="3538375" cy="3538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829</Words>
  <Application>Microsoft Macintosh PowerPoint</Application>
  <PresentationFormat>On-screen Show (16:9)</PresentationFormat>
  <Paragraphs>87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Cambria</vt:lpstr>
      <vt:lpstr>Simple Light</vt:lpstr>
      <vt:lpstr>A comprehensive, open and sustainable set of principles protocols and tools for low (and high) resource archival-repositories</vt:lpstr>
      <vt:lpstr>PowerPoint Presentation</vt:lpstr>
      <vt:lpstr>PowerPoint Presentation</vt:lpstr>
      <vt:lpstr>“Archival Repository”</vt:lpstr>
      <vt:lpstr>PowerPoint Presentation</vt:lpstr>
      <vt:lpstr>PowerPoint Presentation</vt:lpstr>
      <vt:lpstr>LDACA PARADISEC INDEX SCREENSHOT </vt:lpstr>
      <vt:lpstr>PowerPoint Presentation</vt:lpstr>
      <vt:lpstr>Context and history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 Data is Portable: assets are not locked-in to a particular mode of storage, interface or service  (TLDR; Use OCFL)</vt:lpstr>
      <vt:lpstr>2  Data is Annotated: contents, structure, provenance and access and reuse permissions are comprehensively described with metadata and licenses  (TLDR; Use RO-Crate)</vt:lpstr>
      <vt:lpstr>3 Governance  (No shortcuts here – this is the hard part)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 web version of this presentation with notes can be found at: https://www.ldaca.edu.au/news/posts/open-repositories-2024-pilars/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Peter Sefton</cp:lastModifiedBy>
  <cp:revision>1</cp:revision>
  <dcterms:modified xsi:type="dcterms:W3CDTF">2024-05-26T00:09:25Z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f488380-630a-4f55-a077-a19445e3f360_Enabled">
    <vt:lpwstr>true</vt:lpwstr>
  </property>
  <property fmtid="{D5CDD505-2E9C-101B-9397-08002B2CF9AE}" pid="3" name="MSIP_Label_0f488380-630a-4f55-a077-a19445e3f360_SetDate">
    <vt:lpwstr>2024-05-26T00:09:25Z</vt:lpwstr>
  </property>
  <property fmtid="{D5CDD505-2E9C-101B-9397-08002B2CF9AE}" pid="4" name="MSIP_Label_0f488380-630a-4f55-a077-a19445e3f360_Method">
    <vt:lpwstr>Standard</vt:lpwstr>
  </property>
  <property fmtid="{D5CDD505-2E9C-101B-9397-08002B2CF9AE}" pid="5" name="MSIP_Label_0f488380-630a-4f55-a077-a19445e3f360_Name">
    <vt:lpwstr>OFFICIAL - INTERNAL</vt:lpwstr>
  </property>
  <property fmtid="{D5CDD505-2E9C-101B-9397-08002B2CF9AE}" pid="6" name="MSIP_Label_0f488380-630a-4f55-a077-a19445e3f360_SiteId">
    <vt:lpwstr>b6e377cf-9db3-46cb-91a2-fad9605bb15c</vt:lpwstr>
  </property>
  <property fmtid="{D5CDD505-2E9C-101B-9397-08002B2CF9AE}" pid="7" name="MSIP_Label_0f488380-630a-4f55-a077-a19445e3f360_ActionId">
    <vt:lpwstr>a56cf232-c378-4675-9d12-8f344423fde9</vt:lpwstr>
  </property>
  <property fmtid="{D5CDD505-2E9C-101B-9397-08002B2CF9AE}" pid="8" name="MSIP_Label_0f488380-630a-4f55-a077-a19445e3f360_ContentBits">
    <vt:lpwstr>0</vt:lpwstr>
  </property>
</Properties>
</file>