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56395"/>
  </p:normalViewPr>
  <p:slideViewPr>
    <p:cSldViewPr snapToGrid="0">
      <p:cViewPr varScale="1">
        <p:scale>
          <a:sx n="92" d="100"/>
          <a:sy n="92" d="100"/>
        </p:scale>
        <p:origin x="228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ae07fa6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ae07fa6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12e9961a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12e9961a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e55315c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e55315c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ae07fa66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dae07fa66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ae07fa66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ae07fa66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ae07fa66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dae07fa66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ae07fa66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dae07fa66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ae07fa66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dae07fa66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12e9961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12e9961a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ae07fa66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ae07fa66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dc04f30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g2ddc04f30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ae07fa66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dae07fa66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e55315c3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e55315c3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ae07fa66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dae07fa66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12e9961a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d12e9961a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12e9961a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d12e9961a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e55315c3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de55315c3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dc04f301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2ddc04f301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ae07fa6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ae07fa6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e55315c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e55315c3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ae07fa66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ae07fa66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bb27e6c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dbb27e6c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ae07fa66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ae07fa66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12e9961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12e9961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/>
              <a:t>A comprehensive, open and sustainable set of </a:t>
            </a:r>
            <a:r>
              <a:rPr lang="en-GB" sz="2800" strike="sngStrike"/>
              <a:t>principles</a:t>
            </a:r>
            <a:r>
              <a:rPr lang="en-GB" sz="2800"/>
              <a:t> </a:t>
            </a:r>
            <a:r>
              <a:rPr lang="en-GB" sz="2800">
                <a:solidFill>
                  <a:srgbClr val="FF0000"/>
                </a:solidFill>
              </a:rPr>
              <a:t>protocols</a:t>
            </a:r>
            <a:r>
              <a:rPr lang="en-GB" sz="2800"/>
              <a:t> and tools for low (and high) resource archival-repositories</a:t>
            </a:r>
            <a:endParaRPr sz="2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Peter Sefton, Robert McLellan, Michael Lynch**, Moises Sacal Bonequi*, Nick Thieberger***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276" y="96812"/>
            <a:ext cx="7268200" cy="49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1030450" y="4322625"/>
            <a:ext cx="7614900" cy="724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689900" y="2571750"/>
            <a:ext cx="7614900" cy="724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4637000" y="812125"/>
            <a:ext cx="3603600" cy="786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972275" y="402325"/>
            <a:ext cx="3501900" cy="724200"/>
          </a:xfrm>
          <a:prstGeom prst="wedgeRoundRectCallout">
            <a:avLst>
              <a:gd name="adj1" fmla="val 55150"/>
              <a:gd name="adj2" fmla="val 44434"/>
              <a:gd name="adj3" fmla="val 0"/>
            </a:avLst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 really a platform, the core idea was a set of principles</a:t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426075" y="3598425"/>
            <a:ext cx="3501900" cy="724200"/>
          </a:xfrm>
          <a:prstGeom prst="wedgeRoundRectCallout">
            <a:avLst>
              <a:gd name="adj1" fmla="val 57529"/>
              <a:gd name="adj2" fmla="val 51208"/>
              <a:gd name="adj3" fmla="val 0"/>
            </a:avLst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are two important specifications but we should not have tied Arkisto to just these two</a:t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4036575" y="1643375"/>
            <a:ext cx="3501900" cy="724200"/>
          </a:xfrm>
          <a:prstGeom prst="wedgeRoundRectCallout">
            <a:avLst>
              <a:gd name="adj1" fmla="val -3429"/>
              <a:gd name="adj2" fmla="val 81207"/>
              <a:gd name="adj3" fmla="val 0"/>
            </a:avLst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BIT IS WHAT WE *REALLY* MEANT TO SAY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75" y="97125"/>
            <a:ext cx="6222903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686"/>
            <a:ext cx="9144003" cy="474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68" y="489193"/>
            <a:ext cx="3649901" cy="20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69" y="0"/>
            <a:ext cx="89934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21" y="0"/>
            <a:ext cx="759036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body" idx="4294967295"/>
          </p:nvPr>
        </p:nvSpPr>
        <p:spPr>
          <a:xfrm>
            <a:off x="311700" y="156650"/>
            <a:ext cx="8520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/>
              <a:t>1 Data is Portable: assets are not locked-in to a particular mode of storage, interface or service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/>
              <a:t>(TLDR; Use OCFL)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/>
              <a:t>2  Data is Annotated: contents, structure, provenance and access and reuse permissions are comprehensively described with metadata and licenses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/>
              <a:t>(TLDR; Use RO-Crate)</a:t>
            </a:r>
            <a:endParaRPr sz="384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Governance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GB">
                <a:solidFill>
                  <a:srgbClr val="FF0000"/>
                </a:solidFill>
              </a:rPr>
              <a:t>(No shortcuts here – this is the hard part)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919" y="0"/>
            <a:ext cx="647016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61" y="0"/>
            <a:ext cx="64420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51450" y="902900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4C70F6">
              <a:alpha val="212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collect &amp;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organise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396582" y="929963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4C70F6">
              <a:alpha val="212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data is rarely organised or described in reusable ways, if it's described at all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51450" y="1587125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00D700">
              <a:alpha val="175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care for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396582" y="1603663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00D700">
              <a:alpha val="175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 lot of language data is at risk of being lost forever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51503" y="2272550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FFC000">
              <a:alpha val="218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find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396582" y="2280697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FFC000">
              <a:alpha val="218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It’s difficult to know what language data exists and where to find it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396582" y="3646649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EF77EF">
              <a:alpha val="143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Ad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hoc tools, analysis and annotation methods are used, lacking reproducibility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289931" y="3646650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EF77EF">
              <a:alpha val="143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tools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technologies can be used to analyse, reuse, annotate and enhance data at scale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51503" y="2960350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9BE766">
              <a:alpha val="231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1396585" y="2956158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9BE766">
              <a:alpha val="231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Processes for granting permissions and getting access to data are either absent or aren’t easy to understand or apply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351503" y="3646649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EF77EF">
              <a:alpha val="143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analyse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289931" y="929963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4C70F6">
              <a:alpha val="212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 and tools are available and being applied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stewards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6289931" y="1603662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00D700">
              <a:alpha val="175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governance and standardised,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distributed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storage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data helps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preserve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289931" y="2280697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FFC000">
              <a:alpha val="218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Discovering and locating language data is easy via linked portals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6304581" y="2956158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9BE766">
              <a:alpha val="231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Access controls are in place and easy to use, so that data access can be given to the right people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421661" y="599156"/>
            <a:ext cx="1887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</a:t>
            </a:r>
            <a:r>
              <a:rPr lang="en-GB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(2021)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331106" y="596400"/>
            <a:ext cx="2284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Desired state (2028)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51375" y="160711"/>
            <a:ext cx="8417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LDaCA Execution Strategy Overview (Draft 2024-05-17)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475663" y="504200"/>
            <a:ext cx="2719200" cy="4444800"/>
          </a:xfrm>
          <a:prstGeom prst="homePlate">
            <a:avLst>
              <a:gd name="adj" fmla="val 15346"/>
            </a:avLst>
          </a:prstGeom>
          <a:solidFill>
            <a:srgbClr val="6FFCFC">
              <a:alpha val="44300"/>
            </a:srgbClr>
          </a:solidFill>
          <a:ln>
            <a:noFill/>
          </a:ln>
        </p:spPr>
        <p:txBody>
          <a:bodyPr spcFirstLastPara="1" wrap="square" lIns="67500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the data management 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of language worker communities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shared tools, standards and technical infrastructure to help data stewards care for  data for 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 term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data portals with useful search functions and lightweight technical structures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guidance for data stewards to document and grant access and reuse rights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language communities to gain greater control over their language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tools for data and metadata processing, analysis, annotation, visualisation, and enrichment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and guide the implementation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policy and governance toolkit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examples and training for 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at scale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565631" y="590231"/>
            <a:ext cx="1959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351503" y="4329223"/>
            <a:ext cx="918000" cy="626400"/>
          </a:xfrm>
          <a:prstGeom prst="roundRect">
            <a:avLst>
              <a:gd name="adj" fmla="val 16667"/>
            </a:avLst>
          </a:prstGeom>
          <a:solidFill>
            <a:srgbClr val="B1D7FA">
              <a:alpha val="3100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guide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282676" y="4329224"/>
            <a:ext cx="2393100" cy="626400"/>
          </a:xfrm>
          <a:prstGeom prst="roundRect">
            <a:avLst>
              <a:gd name="adj" fmla="val 16667"/>
            </a:avLst>
          </a:prstGeom>
          <a:solidFill>
            <a:srgbClr val="B1D7FA">
              <a:alpha val="3100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Best practice advice and training for working with language data is available from a single source which is easy to find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396574" y="4329224"/>
            <a:ext cx="1937400" cy="626400"/>
          </a:xfrm>
          <a:prstGeom prst="roundRect">
            <a:avLst>
              <a:gd name="adj" fmla="val 16667"/>
            </a:avLst>
          </a:prstGeom>
          <a:solidFill>
            <a:srgbClr val="B1D7FA">
              <a:alpha val="3100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Guidance and training for collecting, handling, using and analysing data are scattered and hard to find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10" y="0"/>
            <a:ext cx="89421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8" y="0"/>
            <a:ext cx="894218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925" y="898550"/>
            <a:ext cx="4274125" cy="3006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3"/>
          <p:cNvCxnSpPr/>
          <p:nvPr/>
        </p:nvCxnSpPr>
        <p:spPr>
          <a:xfrm>
            <a:off x="1361575" y="380125"/>
            <a:ext cx="1534500" cy="82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" name="Google Shape;238;p33"/>
          <p:cNvSpPr txBox="1"/>
          <p:nvPr/>
        </p:nvSpPr>
        <p:spPr>
          <a:xfrm>
            <a:off x="629000" y="445025"/>
            <a:ext cx="6462300" cy="2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Pronunciation guide – talk like it’s the 19th of September 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2047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 something about licensing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A summary of the LDaCA architecture vs </a:t>
            </a:r>
            <a:endParaRPr/>
          </a:p>
        </p:txBody>
      </p:sp>
      <p:pic>
        <p:nvPicPr>
          <p:cNvPr id="250" name="Google Shape;2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1985"/>
            <a:ext cx="9144001" cy="2899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21275"/>
            <a:ext cx="9525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15" y="131675"/>
            <a:ext cx="8495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66"/>
              <a:t>A web version of this presentation with notes can be found at:</a:t>
            </a:r>
            <a:endParaRPr sz="22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66"/>
              <a:t>https://www.ldaca.edu.au/news/posts/open-repositories-2024-pilars/</a:t>
            </a:r>
            <a:endParaRPr sz="22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675" y="1299650"/>
            <a:ext cx="3538375" cy="35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351450" y="902900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4C70F6">
              <a:alpha val="212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collect &amp;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organise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396582" y="929963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4C70F6">
              <a:alpha val="212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data is rarely organised or described in reusable ways, if it's described at all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51450" y="1587125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00D700">
              <a:alpha val="175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care for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396582" y="1603663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00D700">
              <a:alpha val="175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 lot of language data is at risk of being lost forever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351503" y="2272550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FFC000">
              <a:alpha val="218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find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396582" y="2280697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FFC000">
              <a:alpha val="218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It’s difficult to know what language data exists and where to find it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396582" y="3646649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EF77EF">
              <a:alpha val="143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Ad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hoc tools, analysis and annotation methods are used, lacking reproducibility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6289931" y="3646650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EF77EF">
              <a:alpha val="143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tools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technologies can be used to analyse, reuse, annotate and enhance data at scale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351503" y="2960350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9BE766">
              <a:alpha val="231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access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1396585" y="2956158"/>
            <a:ext cx="1937400" cy="627600"/>
          </a:xfrm>
          <a:prstGeom prst="roundRect">
            <a:avLst>
              <a:gd name="adj" fmla="val 16667"/>
            </a:avLst>
          </a:prstGeom>
          <a:solidFill>
            <a:srgbClr val="9BE766">
              <a:alpha val="231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Processes for granting permissions and getting access to data are either absent or aren’t easy to understand or apply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351503" y="3646649"/>
            <a:ext cx="918000" cy="627600"/>
          </a:xfrm>
          <a:prstGeom prst="roundRect">
            <a:avLst>
              <a:gd name="adj" fmla="val 16667"/>
            </a:avLst>
          </a:prstGeom>
          <a:solidFill>
            <a:srgbClr val="EF77EF">
              <a:alpha val="143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analyse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6289931" y="929963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4C70F6">
              <a:alpha val="2125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 and tools are available and being applied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stewards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6289931" y="1603662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00D700">
              <a:alpha val="175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governance and standardised,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distributed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storage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data helps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preserve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6289931" y="2280697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FFC000">
              <a:alpha val="218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Discovering and locating language data is easy via linked portals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6304581" y="2956158"/>
            <a:ext cx="2393100" cy="627600"/>
          </a:xfrm>
          <a:prstGeom prst="roundRect">
            <a:avLst>
              <a:gd name="adj" fmla="val 16667"/>
            </a:avLst>
          </a:prstGeom>
          <a:solidFill>
            <a:srgbClr val="9BE766">
              <a:alpha val="231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Access controls are in place and easy to use, so that data access can be given to the right people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421661" y="599156"/>
            <a:ext cx="1887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</a:t>
            </a:r>
            <a:r>
              <a:rPr lang="en-GB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(2021)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331106" y="596400"/>
            <a:ext cx="2284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Desired state (2028)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51375" y="160711"/>
            <a:ext cx="8417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LDaCA Execution Strategy Overview  (Draft 2024-05-17)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475663" y="504200"/>
            <a:ext cx="2719200" cy="4444800"/>
          </a:xfrm>
          <a:prstGeom prst="homePlate">
            <a:avLst>
              <a:gd name="adj" fmla="val 15346"/>
            </a:avLst>
          </a:prstGeom>
          <a:solidFill>
            <a:srgbClr val="6FFCFC">
              <a:alpha val="44300"/>
            </a:srgbClr>
          </a:solidFill>
          <a:ln>
            <a:noFill/>
          </a:ln>
        </p:spPr>
        <p:txBody>
          <a:bodyPr spcFirstLastPara="1" wrap="square" lIns="67500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the data management 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of language worker communities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shared tools, standards and technical infrastructure to help data stewards care for  data for 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 term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data portals with useful search functions and lightweight technical structures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guidance for data stewards to document and grant access and reuse rights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language communities to gain greater control over their language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tools for data and metadata processing, analysis, annotation, visualisation, and enrichment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and guide the implementation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policy and governance toolkit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examples and training for 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at scale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3565631" y="590231"/>
            <a:ext cx="1959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51503" y="4329223"/>
            <a:ext cx="918000" cy="626400"/>
          </a:xfrm>
          <a:prstGeom prst="roundRect">
            <a:avLst>
              <a:gd name="adj" fmla="val 16667"/>
            </a:avLst>
          </a:prstGeom>
          <a:solidFill>
            <a:srgbClr val="B1D7FA">
              <a:alpha val="3100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guide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6282676" y="4329224"/>
            <a:ext cx="2393100" cy="626400"/>
          </a:xfrm>
          <a:prstGeom prst="roundRect">
            <a:avLst>
              <a:gd name="adj" fmla="val 16667"/>
            </a:avLst>
          </a:prstGeom>
          <a:solidFill>
            <a:srgbClr val="B1D7FA">
              <a:alpha val="3100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Best practice advice and training for working with language data is available from a single source which is easy to find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1396574" y="4329224"/>
            <a:ext cx="1937400" cy="626400"/>
          </a:xfrm>
          <a:prstGeom prst="roundRect">
            <a:avLst>
              <a:gd name="adj" fmla="val 16667"/>
            </a:avLst>
          </a:prstGeom>
          <a:solidFill>
            <a:srgbClr val="B1D7FA">
              <a:alpha val="3100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Guidance and training for collecting, handling, using and analysing data are scattered and hard to find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461100" y="1232825"/>
            <a:ext cx="2436300" cy="1336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5"/>
          <p:cNvCxnSpPr>
            <a:stCxn id="110" idx="3"/>
            <a:endCxn id="98" idx="1"/>
          </p:cNvCxnSpPr>
          <p:nvPr/>
        </p:nvCxnSpPr>
        <p:spPr>
          <a:xfrm rot="10800000" flipH="1">
            <a:off x="5897400" y="1243625"/>
            <a:ext cx="392400" cy="657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15"/>
          <p:cNvCxnSpPr>
            <a:stCxn id="110" idx="3"/>
            <a:endCxn id="99" idx="1"/>
          </p:cNvCxnSpPr>
          <p:nvPr/>
        </p:nvCxnSpPr>
        <p:spPr>
          <a:xfrm>
            <a:off x="5897400" y="1900925"/>
            <a:ext cx="392400" cy="1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5"/>
          <p:cNvCxnSpPr>
            <a:stCxn id="110" idx="3"/>
            <a:endCxn id="100" idx="1"/>
          </p:cNvCxnSpPr>
          <p:nvPr/>
        </p:nvCxnSpPr>
        <p:spPr>
          <a:xfrm>
            <a:off x="5897400" y="1900925"/>
            <a:ext cx="392400" cy="693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“Archival Repository”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00" y="34550"/>
            <a:ext cx="6634751" cy="50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5321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LDACA PARADISEC INDEX SCREENSHOT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75" y="304800"/>
            <a:ext cx="5183201" cy="2956050"/>
          </a:xfrm>
          <a:prstGeom prst="rect">
            <a:avLst/>
          </a:prstGeom>
          <a:noFill/>
          <a:ln>
            <a:noFill/>
          </a:ln>
          <a:effectLst>
            <a:outerShdw blurRad="200025" dist="2095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75" y="2702225"/>
            <a:ext cx="3492024" cy="2061451"/>
          </a:xfrm>
          <a:prstGeom prst="rect">
            <a:avLst/>
          </a:prstGeom>
          <a:noFill/>
          <a:ln>
            <a:noFill/>
          </a:ln>
          <a:effectLst>
            <a:outerShdw blurRad="200025" dist="2095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2572" y="35362"/>
            <a:ext cx="3115899" cy="366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9500" y="1516025"/>
            <a:ext cx="2029599" cy="1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9471" y="0"/>
            <a:ext cx="2149625" cy="1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2425" y="2489038"/>
            <a:ext cx="4563799" cy="3019499"/>
          </a:xfrm>
          <a:prstGeom prst="rect">
            <a:avLst/>
          </a:prstGeom>
          <a:noFill/>
          <a:ln>
            <a:noFill/>
          </a:ln>
          <a:effectLst>
            <a:outerShdw blurRad="200025" dist="2095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73225" y="2744425"/>
            <a:ext cx="4185098" cy="2399075"/>
          </a:xfrm>
          <a:prstGeom prst="rect">
            <a:avLst/>
          </a:prstGeom>
          <a:noFill/>
          <a:ln>
            <a:noFill/>
          </a:ln>
          <a:effectLst>
            <a:outerShdw blurRad="200025" dist="2095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75" y="2570031"/>
            <a:ext cx="3768750" cy="21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024" y="2570025"/>
            <a:ext cx="3768755" cy="21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8975" y="713700"/>
            <a:ext cx="5430748" cy="305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 and history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276" y="96812"/>
            <a:ext cx="7268200" cy="49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Macintosh PowerPoint</Application>
  <PresentationFormat>On-screen Show (16:9)</PresentationFormat>
  <Paragraphs>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Simple Light</vt:lpstr>
      <vt:lpstr>A comprehensive, open and sustainable set of principles protocols and tools for low (and high) resource archival-repositories</vt:lpstr>
      <vt:lpstr>PowerPoint Presentation</vt:lpstr>
      <vt:lpstr>PowerPoint Presentation</vt:lpstr>
      <vt:lpstr>“Archival Repository”</vt:lpstr>
      <vt:lpstr>PowerPoint Presentation</vt:lpstr>
      <vt:lpstr>PowerPoint Presentation</vt:lpstr>
      <vt:lpstr>LDACA PARADISEC INDEX SCREENSHOT </vt:lpstr>
      <vt:lpstr>PowerPoint Presentation</vt:lpstr>
      <vt:lpstr>Context and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Data is Portable: assets are not locked-in to a particular mode of storage, interface or service  (TLDR; Use OCFL)</vt:lpstr>
      <vt:lpstr>2  Data is Annotated: contents, structure, provenance and access and reuse permissions are comprehensively described with metadata and licenses  (TLDR; Use RO-Crate)</vt:lpstr>
      <vt:lpstr>3 Governance  (No shortcuts here – this is the hard part)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web version of this presentation with notes can be found at: https://www.ldaca.edu.au/news/posts/open-repositories-2024-pilars/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Peter Sefton</cp:lastModifiedBy>
  <cp:revision>1</cp:revision>
  <dcterms:modified xsi:type="dcterms:W3CDTF">2024-05-26T00:09:25Z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2024-05-26T00:09:25Z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a56cf232-c378-4675-9d12-8f344423fde9</vt:lpwstr>
  </property>
  <property fmtid="{D5CDD505-2E9C-101B-9397-08002B2CF9AE}" pid="8" name="MSIP_Label_0f488380-630a-4f55-a077-a19445e3f360_ContentBits">
    <vt:lpwstr>0</vt:lpwstr>
  </property>
</Properties>
</file>