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This material was presented to the 8th Forum on Englishes in Australia, Melbourne 7/11/2025.</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9853a135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9853a135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title of the </a:t>
            </a:r>
            <a:r>
              <a:rPr lang="en-GB"/>
              <a:t>project</a:t>
            </a:r>
            <a:r>
              <a:rPr lang="en-GB"/>
              <a:t> includes the phrase ‘Australian Vernacular’. For many people, this phrase makes sense intuitively but for our purposes we needed to unpack its meaning, particularly in relation to the idea of ‘Australian Slang’. Slang is a part of language use in any community, deployed to indicate membership of specific groups and to exclude people from some communication. This kind of slang is typically short-lived. As Dylan and Howie have pointed out in recent work, the move from ‘cool’ to ‘cringe’ can happen very quickly [link]. But there is also a repertoire of </a:t>
            </a:r>
            <a:r>
              <a:rPr lang="en-GB"/>
              <a:t>expressions</a:t>
            </a:r>
            <a:r>
              <a:rPr lang="en-GB"/>
              <a:t> which have lasted longer and which are taken by many people to be part of an Australian identity; this is a much more reified idea of ‘Australian Slang’, the kind of language which is the subject of humorous websites intended to help new chums (see what I did there?).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9853a1354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9853a1354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 part of our project, we wanted to find out how people who use Australian English think about this version of ‘Australian Slang’. It seemed unlikely that collecting spontaneous language use data would address this question - and that would have been very expensive and time-consuming. (This is not to say that looking at records of language use is irrelevant - see the post on this blog [link] about Simon Musgrave’s work on slang as part of an Australian literary tradition where corpus data inform the argument.) We decided that collecting data about metalinguistic knowledge of Australian Slang, what users of the </a:t>
            </a:r>
            <a:r>
              <a:rPr lang="en-GB"/>
              <a:t>language</a:t>
            </a:r>
            <a:r>
              <a:rPr lang="en-GB"/>
              <a:t> can reflectively say about Slang, would be a substantial resource for our </a:t>
            </a:r>
            <a:r>
              <a:rPr lang="en-GB"/>
              <a:t>research and we therefore designed and implemented a survey to collect such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Two members of our team (Kate and Howie) regularly appear on various ABC Radio stations and this meant that we were able to publicise the survey very widely. As a result, we were fortunate to acquire a very substantial body of data.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9853a1354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9853a1354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We mentioned above that the information we were hoping to </a:t>
            </a:r>
            <a:r>
              <a:rPr lang="en-GB"/>
              <a:t>receive</a:t>
            </a:r>
            <a:r>
              <a:rPr lang="en-GB"/>
              <a:t> was metalinguistic and this is reflected in the structure of the survey questions. We did not ask participants about expressions which they did or might use - of course self-report data is notoriously unreliable. Instead, we asked about expressions which they thought of as typically Australian, and allowing them the opportunity to give information about the </a:t>
            </a:r>
            <a:r>
              <a:rPr lang="en-GB"/>
              <a:t>potential</a:t>
            </a:r>
            <a:r>
              <a:rPr lang="en-GB"/>
              <a:t> usage of an expression. Answering the question ‘When and where have you heard this expression used?’ allowed respondents to say that they used an expression, but many of the responses here were of the kind: “Not since the 80s.” (in </a:t>
            </a:r>
            <a:r>
              <a:rPr lang="en-GB"/>
              <a:t>relation</a:t>
            </a:r>
            <a:r>
              <a:rPr lang="en-GB"/>
              <a:t> to </a:t>
            </a:r>
            <a:r>
              <a:rPr i="1" lang="en-GB"/>
              <a:t>grouse</a:t>
            </a:r>
            <a:r>
              <a:rPr lang="en-GB"/>
              <a:t>). Many of the further comments </a:t>
            </a:r>
            <a:r>
              <a:rPr lang="en-GB"/>
              <a:t>responses</a:t>
            </a:r>
            <a:r>
              <a:rPr lang="en-GB"/>
              <a:t> were along similar lines, for example, ‘It's not that common anymore. A working class or rural expression’ as a comment about </a:t>
            </a:r>
            <a:r>
              <a:rPr i="1" lang="en-GB"/>
              <a:t>beauty</a:t>
            </a:r>
            <a:r>
              <a:rPr lang="en-GB"/>
              <a:t>. These examples suggest that responses to the survey were of the kind we had hoped to receive: accounts of the consciously accessible knowledge </a:t>
            </a:r>
            <a:r>
              <a:rPr lang="en-GB"/>
              <a:t>people</a:t>
            </a:r>
            <a:r>
              <a:rPr lang="en-GB"/>
              <a:t> had about Australian Slang as a </a:t>
            </a:r>
            <a:r>
              <a:rPr lang="en-GB"/>
              <a:t>language</a:t>
            </a:r>
            <a:r>
              <a:rPr lang="en-GB"/>
              <a:t> register.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9853a1354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9853a1354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thirteen prompts mainly cover meanings with an affective component. Some of these prompts could be seen as referring to things or ideas which are seen as stereotypically Australian (e.g. the two alcohol-related items). This was a deliberate choice as we might expect that a strong association with Australianness might correlate with language which is also seen as distinctively Australian. As noted previously, prompt 13 and the final open question </a:t>
            </a:r>
            <a:r>
              <a:rPr lang="en-GB"/>
              <a:t>included</a:t>
            </a:r>
            <a:r>
              <a:rPr lang="en-GB"/>
              <a:t> an additional response category for the meaning of the expression. The responses for prompt 13 are of course much less cohesive than responses for the other prompts, but in the survey design process we were unable to decide on one specific body part </a:t>
            </a:r>
            <a:r>
              <a:rPr lang="en-GB"/>
              <a:t>which</a:t>
            </a:r>
            <a:r>
              <a:rPr lang="en-GB"/>
              <a:t> we thought would elicit characteristically Australian expressions (and we didn’t want to be indelicate!).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9853a1354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9853a1354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upper screen </a:t>
            </a:r>
            <a:r>
              <a:rPr lang="en-GB"/>
              <a:t>shot</a:t>
            </a:r>
            <a:r>
              <a:rPr lang="en-GB"/>
              <a:t> shows the first part of some rows on the response table. The initial columns are all Qualtrics-generated metadata; responses to questions  we asked begin in the column headed ‘Is your age….’. The full question was “Is you age over 15?” and it was </a:t>
            </a:r>
            <a:r>
              <a:rPr lang="en-GB"/>
              <a:t>included</a:t>
            </a:r>
            <a:r>
              <a:rPr lang="en-GB"/>
              <a:t> </a:t>
            </a:r>
            <a:r>
              <a:rPr lang="en-GB"/>
              <a:t>because</a:t>
            </a:r>
            <a:r>
              <a:rPr lang="en-GB"/>
              <a:t> we wanted to </a:t>
            </a:r>
            <a:r>
              <a:rPr lang="en-GB"/>
              <a:t>include</a:t>
            </a:r>
            <a:r>
              <a:rPr lang="en-GB"/>
              <a:t> at least some school age participants but to make ethics clearance possible we had to specify a minimum age. If a participant answered ‘No’ to this question, the survey automatically closed. The lower screen shot shows some responses to one prompt (</a:t>
            </a:r>
            <a:r>
              <a:rPr lang="en-GB"/>
              <a:t>something</a:t>
            </a:r>
            <a:r>
              <a:rPr lang="en-GB"/>
              <a:t> very good).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screen shots show several problems which needed to be addressed before the data could usefully be shared:</a:t>
            </a:r>
            <a:endParaRPr/>
          </a:p>
          <a:p>
            <a:pPr indent="-298450" lvl="0" marL="457200" rtl="0" algn="l">
              <a:spcBef>
                <a:spcPts val="0"/>
              </a:spcBef>
              <a:spcAft>
                <a:spcPts val="0"/>
              </a:spcAft>
              <a:buSzPts val="1100"/>
              <a:buChar char="-"/>
            </a:pPr>
            <a:r>
              <a:rPr lang="en-GB"/>
              <a:t>Potentially identifying information (precise location when survey was accessed, email provided if willing to answer follow-up questions)</a:t>
            </a:r>
            <a:endParaRPr/>
          </a:p>
          <a:p>
            <a:pPr indent="-298450" lvl="0" marL="457200" rtl="0" algn="l">
              <a:spcBef>
                <a:spcPts val="0"/>
              </a:spcBef>
              <a:spcAft>
                <a:spcPts val="0"/>
              </a:spcAft>
              <a:buSzPts val="1100"/>
              <a:buChar char="-"/>
            </a:pPr>
            <a:r>
              <a:rPr lang="en-GB"/>
              <a:t>Blank responses</a:t>
            </a:r>
            <a:endParaRPr/>
          </a:p>
          <a:p>
            <a:pPr indent="-298450" lvl="0" marL="457200" rtl="0" algn="l">
              <a:spcBef>
                <a:spcPts val="0"/>
              </a:spcBef>
              <a:spcAft>
                <a:spcPts val="0"/>
              </a:spcAft>
              <a:buSzPts val="1100"/>
              <a:buChar char="-"/>
            </a:pPr>
            <a:r>
              <a:rPr lang="en-GB"/>
              <a:t>Encoding issues (here partly due to the idiosyncrasies of Excel)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9853a1354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9853a1354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Our aim was to make this dataset FAIR compliant. Findability is the last step in the process: when the data is tidied and formatted as an RO-Crate, it can be published in the LDaCA data portal where it is now discoverable and has a DOI. Our aim was to have a dataset which could be freely shared and this required the removal of the potentially identifying information mentioned on the previous slide. Contact emails were provided by some respondents in response to a question asking if they were willing to be contacted for follow-up questions. This information could only be shared beyond the project team if </a:t>
            </a:r>
            <a:r>
              <a:rPr lang="en-GB"/>
              <a:t>explicit</a:t>
            </a:r>
            <a:r>
              <a:rPr lang="en-GB"/>
              <a:t> permission was sought from each respondent and this is not practically possible.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improved the </a:t>
            </a:r>
            <a:r>
              <a:rPr lang="en-GB"/>
              <a:t>interoperability</a:t>
            </a:r>
            <a:r>
              <a:rPr lang="en-GB"/>
              <a:t> and reusabilty of the data in several ways. The download from Qualtrics has all responses from one a </a:t>
            </a:r>
            <a:r>
              <a:rPr lang="en-GB"/>
              <a:t>participant</a:t>
            </a:r>
            <a:r>
              <a:rPr lang="en-GB"/>
              <a:t> as a single row with over 100 cells. We created a separate table for responses to each prompt to make the data more </a:t>
            </a:r>
            <a:r>
              <a:rPr lang="en-GB"/>
              <a:t>manageable</a:t>
            </a:r>
            <a:r>
              <a:rPr lang="en-GB"/>
              <a:t>. Within each of those tables, we removed blank responses, i.e. if a participant provided no responses to a </a:t>
            </a:r>
            <a:r>
              <a:rPr lang="en-GB"/>
              <a:t>particular</a:t>
            </a:r>
            <a:r>
              <a:rPr lang="en-GB"/>
              <a:t> prompt, that </a:t>
            </a:r>
            <a:r>
              <a:rPr lang="en-GB"/>
              <a:t>participant</a:t>
            </a:r>
            <a:r>
              <a:rPr lang="en-GB"/>
              <a:t> would not appear in the relevant table but might appear in other tables (unless they provided no responses at all). We also normalised encoding of e.g. quotation marks to improve interoperability. Spelling variations (e.g. bonza/bonzer) were left untouched as we believe that they may provide valuable information; for example, spelling variation may be regionally conditioned..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9855835ce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9855835ce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 Simon has </a:t>
            </a:r>
            <a:r>
              <a:rPr lang="en-GB"/>
              <a:t>mentioned</a:t>
            </a:r>
            <a:r>
              <a:rPr lang="en-GB"/>
              <a:t>, the original format of the data was </a:t>
            </a:r>
            <a:r>
              <a:rPr lang="en-GB"/>
              <a:t>unwieldy,</a:t>
            </a:r>
            <a:r>
              <a:rPr lang="en-GB"/>
              <a:t> with </a:t>
            </a:r>
            <a:r>
              <a:rPr lang="en-GB">
                <a:solidFill>
                  <a:schemeClr val="dk1"/>
                </a:solidFill>
              </a:rPr>
              <a:t>all the responses from a single participant in one row.</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needed to convert the 100+ columns in the original data to separate rows per prompt, and from these generate 14 CSV files for each of those prompts.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also needed a de-identified version of the original data without any further transformation.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solidFill>
                  <a:schemeClr val="dk1"/>
                </a:solidFill>
              </a:rPr>
              <a:t>To do this, we used Jupyter Notebooks, which</a:t>
            </a:r>
            <a:r>
              <a:rPr lang="en-GB">
                <a:solidFill>
                  <a:schemeClr val="dk1"/>
                </a:solidFill>
              </a:rPr>
              <a:t> allow you to load the collection data and transform its contents in a repeatable way.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This reproducibility also means others can run the same steps and identify areas where further data wrangling is needed, and I’ll take you through some of these now.</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9855835ce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9855835ce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For the de-identified version of the original survey, we removed 7 columns that contained </a:t>
            </a:r>
            <a:r>
              <a:rPr lang="en-GB"/>
              <a:t>personal identification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was then exported to a CSV with no further changes, preserving the original structure of the survey within the collection.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9853a1354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9853a1354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We then needed to generate the CSVs for the 14 prompts.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first step here was to load the original data as a Pandas DataFrame and identify the columns related to each prompt.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also kept the Response ID to map those responses to the participant metadata.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then added a column with the prompt name, and this means we can recombine the data to run further processing, but it’s easy to split these out again for the separate CSVs.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9853a1354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9853a1354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Unlike the rest of the prompts, those for Body Part and Free Choice had an additional column where participants could explain the meaning of the slang term, and this created a mismatch when we were trying to recombine the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for the 12 other prompts, we added a blank ‘meaning’ column to fix this and standardise the overall structure.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9853a1354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9853a1354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Throughout the data, there were also sections where participants didn’t have responses to a particular prompt, and these weren’t useful to keep for this collection.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Removing these would have caused a problem in the original format, but now that the data was divided according to prompt, we could remove these non-responses without </a:t>
            </a:r>
            <a:r>
              <a:rPr lang="en-GB"/>
              <a:t>deleting</a:t>
            </a:r>
            <a:r>
              <a:rPr lang="en-GB"/>
              <a:t> the whole row of a participant where they’d provided </a:t>
            </a:r>
            <a:r>
              <a:rPr lang="en-GB"/>
              <a:t>responses</a:t>
            </a:r>
            <a:r>
              <a:rPr lang="en-GB"/>
              <a:t> to other prompts.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9853a1354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9853a1354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Another important part of the slang data processing was standardising some of the formatting and character encoding, to improve the searchability of the collection overall.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included removing leading and trailing spaces, fixing double spaces and minor errors in punctuation position.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also standardised quotation marks and removed some diacritic typos.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examples here show the highlighted items that were identified in the first box, and the reformatted version in the second.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855835ce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9855835ce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 with all these updates applied, we mapped the participant ID to the responses, and each prompt was exported to a separate CSV file, like the example shown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With the participant ID, we could also </a:t>
            </a:r>
            <a:r>
              <a:rPr lang="en-GB">
                <a:solidFill>
                  <a:schemeClr val="dk1"/>
                </a:solidFill>
              </a:rPr>
              <a:t>map each response to the postcodes provided by the participants, and then use geomapping data from the Australian Bureau of Statistics to turn these postcodes into polygons in the collection metadata.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9855835ce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9855835ce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transformed collection is now stored in the LDaCA Portal as an RO-Crate or Research Object Crate.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a way </a:t>
            </a:r>
            <a:r>
              <a:rPr lang="en-GB">
                <a:solidFill>
                  <a:schemeClr val="dk1"/>
                </a:solidFill>
              </a:rPr>
              <a:t>of packaging research data that stores the data together with its associated metadata and other component files, such as the data license.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screenshot on the right shows the collection in the portal, listing some of its main details, access permissions and downloads.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screenshot on the left is an example of one of the </a:t>
            </a:r>
            <a:r>
              <a:rPr lang="en-GB">
                <a:solidFill>
                  <a:schemeClr val="dk1"/>
                </a:solidFill>
              </a:rPr>
              <a:t>transformed</a:t>
            </a:r>
            <a:r>
              <a:rPr lang="en-GB">
                <a:solidFill>
                  <a:schemeClr val="dk1"/>
                </a:solidFill>
              </a:rPr>
              <a:t> CSV files within the collection, that can be viewed in the portal.</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9853a1354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9853a1354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Now that the data is available in the portal, we’re looking at next steps for the slang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One of these is improving how results from searching the collection are displayed. As you can see from the top screenshot, a query currently returns the full line from the CSV file rather than just the cells where the search term occurs.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Another is adding a download combining all the prompts in a single CSV, which in some cases is preferable to work with than the split CSVs.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We’ll also be developing a Jupyter Notebook linked from the portal, that allows users to explore the collection in more 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would include the ability to filter by word or expression, demographics including age range and gender, as well as viewing the most common responses for a given prompt.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solidFill>
                  <a:schemeClr val="dk1"/>
                </a:solidFill>
              </a:rPr>
              <a:t>W</a:t>
            </a:r>
            <a:r>
              <a:rPr lang="en-GB">
                <a:solidFill>
                  <a:schemeClr val="dk1"/>
                </a:solidFill>
              </a:rPr>
              <a:t>e can also map the postcodes provided by the participants </a:t>
            </a:r>
            <a:r>
              <a:rPr lang="en-GB"/>
              <a:t>u</a:t>
            </a:r>
            <a:r>
              <a:rPr lang="en-GB"/>
              <a:t>sing the geomapping data, and through this view any geographical patterns associated with the slang terms.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9855835ce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9855835ce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Finally, if you’re interested in hearing more about this and other collections we’re working on at LDaCA, you can subscribe to our newsletter with the QR code.</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pic>
        <p:nvPicPr>
          <p:cNvPr id="9" name="Google Shape;9;p1"/>
          <p:cNvPicPr preferRelativeResize="0"/>
          <p:nvPr/>
        </p:nvPicPr>
        <p:blipFill>
          <a:blip r:embed="rId1">
            <a:alphaModFix/>
          </a:blip>
          <a:stretch>
            <a:fillRect/>
          </a:stretch>
        </p:blipFill>
        <p:spPr>
          <a:xfrm>
            <a:off x="0" y="0"/>
            <a:ext cx="9144000"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github.com/smusgrav/auslanguage/blob/main/Slang_Data_Processing.ipynb"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data.ldaca.edu.au" TargetMode="External"/><Relationship Id="rId4" Type="http://schemas.openxmlformats.org/officeDocument/2006/relationships/image" Target="../media/image10.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l">
              <a:lnSpc>
                <a:spcPct val="115000"/>
              </a:lnSpc>
              <a:spcBef>
                <a:spcPts val="0"/>
              </a:spcBef>
              <a:spcAft>
                <a:spcPts val="300"/>
              </a:spcAft>
              <a:buClr>
                <a:schemeClr val="dk1"/>
              </a:buClr>
              <a:buSzPts val="1100"/>
              <a:buFont typeface="Arial"/>
              <a:buNone/>
            </a:pPr>
            <a:r>
              <a:rPr lang="en-GB" sz="2600"/>
              <a:t>Sharing the Australian Slang Survey Data collection</a:t>
            </a:r>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55000" lnSpcReduction="20000"/>
          </a:bodyPr>
          <a:lstStyle/>
          <a:p>
            <a:pPr indent="0" lvl="0" marL="0" rtl="0" algn="ctr">
              <a:spcBef>
                <a:spcPts val="0"/>
              </a:spcBef>
              <a:spcAft>
                <a:spcPts val="0"/>
              </a:spcAft>
              <a:buNone/>
            </a:pPr>
            <a:r>
              <a:rPr lang="en-GB"/>
              <a:t>Rosanna Smith</a:t>
            </a:r>
            <a:endParaRPr/>
          </a:p>
          <a:p>
            <a:pPr indent="0" lvl="0" marL="0" rtl="0" algn="ctr">
              <a:spcBef>
                <a:spcPts val="0"/>
              </a:spcBef>
              <a:spcAft>
                <a:spcPts val="0"/>
              </a:spcAft>
              <a:buNone/>
            </a:pPr>
            <a:r>
              <a:rPr lang="en-GB"/>
              <a:t>Simon Musgrave</a:t>
            </a:r>
            <a:endParaRPr/>
          </a:p>
          <a:p>
            <a:pPr indent="0" lvl="0" marL="0" rtl="0" algn="ctr">
              <a:spcBef>
                <a:spcPts val="0"/>
              </a:spcBef>
              <a:spcAft>
                <a:spcPts val="0"/>
              </a:spcAft>
              <a:buNone/>
            </a:pPr>
            <a:r>
              <a:t/>
            </a:r>
            <a:endParaRPr/>
          </a:p>
        </p:txBody>
      </p:sp>
      <p:pic>
        <p:nvPicPr>
          <p:cNvPr id="57" name="Google Shape;57;p13" title="LDaCA-logo.png"/>
          <p:cNvPicPr preferRelativeResize="0"/>
          <p:nvPr/>
        </p:nvPicPr>
        <p:blipFill>
          <a:blip r:embed="rId3">
            <a:alphaModFix/>
          </a:blip>
          <a:stretch>
            <a:fillRect/>
          </a:stretch>
        </p:blipFill>
        <p:spPr>
          <a:xfrm>
            <a:off x="3705225" y="3979625"/>
            <a:ext cx="1733550" cy="571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The project</a:t>
            </a:r>
            <a:endParaRPr/>
          </a:p>
        </p:txBody>
      </p:sp>
      <p:sp>
        <p:nvSpPr>
          <p:cNvPr id="63" name="Google Shape;63;p14"/>
          <p:cNvSpPr txBox="1"/>
          <p:nvPr>
            <p:ph idx="1" type="body"/>
          </p:nvPr>
        </p:nvSpPr>
        <p:spPr>
          <a:xfrm>
            <a:off x="2945750" y="1152475"/>
            <a:ext cx="5886600" cy="3416400"/>
          </a:xfrm>
          <a:prstGeom prst="rect">
            <a:avLst/>
          </a:prstGeom>
        </p:spPr>
        <p:txBody>
          <a:bodyPr anchorCtr="0" anchor="t" bIns="91425" lIns="91425" spcFirstLastPara="1" rIns="91425" wrap="square" tIns="91425">
            <a:normAutofit/>
          </a:bodyPr>
          <a:lstStyle/>
          <a:p>
            <a:pPr indent="-298450" lvl="0" marL="457200" rtl="0" algn="l">
              <a:spcBef>
                <a:spcPts val="0"/>
              </a:spcBef>
              <a:spcAft>
                <a:spcPts val="0"/>
              </a:spcAft>
              <a:buClr>
                <a:schemeClr val="dk1"/>
              </a:buClr>
              <a:buSzPts val="1100"/>
              <a:buChar char="●"/>
            </a:pPr>
            <a:r>
              <a:rPr lang="en-GB" sz="1100">
                <a:solidFill>
                  <a:schemeClr val="dk1"/>
                </a:solidFill>
              </a:rPr>
              <a:t>The data was collected as part of the project 'Metaphors and Identities in the Australian Vernacular' supported by the Australian Research Council (SR200200350).</a:t>
            </a:r>
            <a:endParaRPr sz="1100">
              <a:solidFill>
                <a:schemeClr val="dk1"/>
              </a:solidFill>
            </a:endParaRPr>
          </a:p>
          <a:p>
            <a:pPr indent="-298450" lvl="0" marL="457200" rtl="0" algn="l">
              <a:spcBef>
                <a:spcPts val="0"/>
              </a:spcBef>
              <a:spcAft>
                <a:spcPts val="0"/>
              </a:spcAft>
              <a:buClr>
                <a:schemeClr val="dk1"/>
              </a:buClr>
              <a:buSzPts val="1100"/>
              <a:buChar char="●"/>
            </a:pPr>
            <a:r>
              <a:rPr lang="en-GB" sz="1100">
                <a:solidFill>
                  <a:schemeClr val="dk1"/>
                </a:solidFill>
              </a:rPr>
              <a:t>The Chief Investigators for the project were:</a:t>
            </a:r>
            <a:endParaRPr sz="1100">
              <a:solidFill>
                <a:schemeClr val="dk1"/>
              </a:solidFill>
            </a:endParaRPr>
          </a:p>
          <a:p>
            <a:pPr indent="-298450" lvl="1" marL="914400" rtl="0" algn="l">
              <a:spcBef>
                <a:spcPts val="0"/>
              </a:spcBef>
              <a:spcAft>
                <a:spcPts val="0"/>
              </a:spcAft>
              <a:buClr>
                <a:schemeClr val="dk1"/>
              </a:buClr>
              <a:buSzPts val="1100"/>
              <a:buChar char="○"/>
            </a:pPr>
            <a:r>
              <a:rPr lang="en-GB" sz="1100">
                <a:solidFill>
                  <a:schemeClr val="dk1"/>
                </a:solidFill>
              </a:rPr>
              <a:t>Professor Kate Burridge</a:t>
            </a:r>
            <a:endParaRPr sz="1100">
              <a:solidFill>
                <a:schemeClr val="dk1"/>
              </a:solidFill>
            </a:endParaRPr>
          </a:p>
          <a:p>
            <a:pPr indent="-298450" lvl="1" marL="914400" rtl="0" algn="l">
              <a:spcBef>
                <a:spcPts val="0"/>
              </a:spcBef>
              <a:spcAft>
                <a:spcPts val="0"/>
              </a:spcAft>
              <a:buClr>
                <a:schemeClr val="dk1"/>
              </a:buClr>
              <a:buSzPts val="1100"/>
              <a:buChar char="○"/>
            </a:pPr>
            <a:r>
              <a:rPr lang="en-GB" sz="1100">
                <a:solidFill>
                  <a:schemeClr val="dk1"/>
                </a:solidFill>
              </a:rPr>
              <a:t>Dr Howard Manns</a:t>
            </a:r>
            <a:endParaRPr sz="1100">
              <a:solidFill>
                <a:schemeClr val="dk1"/>
              </a:solidFill>
            </a:endParaRPr>
          </a:p>
          <a:p>
            <a:pPr indent="-298450" lvl="1" marL="914400" rtl="0" algn="l">
              <a:spcBef>
                <a:spcPts val="0"/>
              </a:spcBef>
              <a:spcAft>
                <a:spcPts val="0"/>
              </a:spcAft>
              <a:buClr>
                <a:schemeClr val="dk1"/>
              </a:buClr>
              <a:buSzPts val="1100"/>
              <a:buChar char="○"/>
            </a:pPr>
            <a:r>
              <a:rPr lang="en-GB" sz="1100">
                <a:solidFill>
                  <a:schemeClr val="dk1"/>
                </a:solidFill>
              </a:rPr>
              <a:t>Dr Simon Musgrave</a:t>
            </a:r>
            <a:endParaRPr sz="1100">
              <a:solidFill>
                <a:schemeClr val="dk1"/>
              </a:solidFill>
            </a:endParaRPr>
          </a:p>
          <a:p>
            <a:pPr indent="-298450" lvl="1" marL="914400" rtl="0" algn="l">
              <a:spcBef>
                <a:spcPts val="0"/>
              </a:spcBef>
              <a:spcAft>
                <a:spcPts val="0"/>
              </a:spcAft>
              <a:buClr>
                <a:schemeClr val="dk1"/>
              </a:buClr>
              <a:buSzPts val="1100"/>
              <a:buChar char="○"/>
            </a:pPr>
            <a:r>
              <a:rPr lang="en-GB" sz="1100">
                <a:solidFill>
                  <a:schemeClr val="dk1"/>
                </a:solidFill>
              </a:rPr>
              <a:t>Emeritus Professor Keith Allen</a:t>
            </a:r>
            <a:endParaRPr sz="1100">
              <a:solidFill>
                <a:schemeClr val="dk1"/>
              </a:solidFill>
            </a:endParaRPr>
          </a:p>
          <a:p>
            <a:pPr indent="-298450" lvl="0" marL="457200" rtl="0" algn="l">
              <a:spcBef>
                <a:spcPts val="0"/>
              </a:spcBef>
              <a:spcAft>
                <a:spcPts val="0"/>
              </a:spcAft>
              <a:buClr>
                <a:schemeClr val="dk1"/>
              </a:buClr>
              <a:buSzPts val="1100"/>
              <a:buChar char="●"/>
            </a:pPr>
            <a:r>
              <a:rPr lang="en-GB" sz="1100">
                <a:solidFill>
                  <a:schemeClr val="dk1"/>
                </a:solidFill>
              </a:rPr>
              <a:t>Research Associate: </a:t>
            </a:r>
            <a:r>
              <a:rPr lang="en-GB" sz="1100">
                <a:solidFill>
                  <a:schemeClr val="dk1"/>
                </a:solidFill>
              </a:rPr>
              <a:t>Dr Isabelle Burke</a:t>
            </a:r>
            <a:endParaRPr sz="1100">
              <a:solidFill>
                <a:schemeClr val="dk1"/>
              </a:solidFill>
            </a:endParaRPr>
          </a:p>
          <a:p>
            <a:pPr indent="-298450" lvl="0" marL="457200" rtl="0" algn="l">
              <a:spcBef>
                <a:spcPts val="0"/>
              </a:spcBef>
              <a:spcAft>
                <a:spcPts val="0"/>
              </a:spcAft>
              <a:buClr>
                <a:schemeClr val="dk1"/>
              </a:buClr>
              <a:buSzPts val="1100"/>
              <a:buChar char="●"/>
            </a:pPr>
            <a:r>
              <a:rPr lang="en-GB" sz="1100">
                <a:solidFill>
                  <a:schemeClr val="dk1"/>
                </a:solidFill>
              </a:rPr>
              <a:t>PhD Student: Dylan Hughes</a:t>
            </a:r>
            <a:endParaRPr sz="1100">
              <a:solidFill>
                <a:schemeClr val="dk1"/>
              </a:solidFill>
            </a:endParaRPr>
          </a:p>
          <a:p>
            <a:pPr indent="-298450" lvl="0" marL="457200" rtl="0" algn="l">
              <a:spcBef>
                <a:spcPts val="0"/>
              </a:spcBef>
              <a:spcAft>
                <a:spcPts val="0"/>
              </a:spcAft>
              <a:buClr>
                <a:schemeClr val="dk1"/>
              </a:buClr>
              <a:buSzPts val="1100"/>
              <a:buChar char="●"/>
            </a:pPr>
            <a:r>
              <a:rPr lang="en-GB" sz="1100">
                <a:solidFill>
                  <a:schemeClr val="dk1"/>
                </a:solidFill>
              </a:rPr>
              <a:t>A</a:t>
            </a:r>
            <a:r>
              <a:rPr lang="en-GB" sz="1100">
                <a:solidFill>
                  <a:schemeClr val="dk1"/>
                </a:solidFill>
              </a:rPr>
              <a:t>ll attached to Monash University.</a:t>
            </a:r>
            <a:endParaRPr/>
          </a:p>
        </p:txBody>
      </p:sp>
      <p:pic>
        <p:nvPicPr>
          <p:cNvPr id="64" name="Google Shape;64;p14" title="slang_cards.jpg"/>
          <p:cNvPicPr preferRelativeResize="0"/>
          <p:nvPr/>
        </p:nvPicPr>
        <p:blipFill>
          <a:blip r:embed="rId3">
            <a:alphaModFix/>
          </a:blip>
          <a:stretch>
            <a:fillRect/>
          </a:stretch>
        </p:blipFill>
        <p:spPr>
          <a:xfrm>
            <a:off x="401355" y="1274975"/>
            <a:ext cx="2324700" cy="24187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The survey</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GB"/>
              <a:t>Aimed to access knowledge:</a:t>
            </a:r>
            <a:endParaRPr/>
          </a:p>
          <a:p>
            <a:pPr indent="-317500" lvl="1" marL="914400" rtl="0" algn="l">
              <a:spcBef>
                <a:spcPts val="0"/>
              </a:spcBef>
              <a:spcAft>
                <a:spcPts val="0"/>
              </a:spcAft>
              <a:buSzPts val="1400"/>
              <a:buChar char="○"/>
            </a:pPr>
            <a:r>
              <a:rPr lang="en-GB"/>
              <a:t>Of users of Australian English</a:t>
            </a:r>
            <a:endParaRPr/>
          </a:p>
          <a:p>
            <a:pPr indent="-317500" lvl="1" marL="914400" rtl="0" algn="l">
              <a:spcBef>
                <a:spcPts val="0"/>
              </a:spcBef>
              <a:spcAft>
                <a:spcPts val="0"/>
              </a:spcAft>
              <a:buSzPts val="1400"/>
              <a:buChar char="○"/>
            </a:pPr>
            <a:r>
              <a:rPr lang="en-GB"/>
              <a:t>About Australian slang </a:t>
            </a:r>
            <a:endParaRPr/>
          </a:p>
          <a:p>
            <a:pPr indent="-342900" lvl="0" marL="457200" rtl="0" algn="l">
              <a:spcBef>
                <a:spcPts val="0"/>
              </a:spcBef>
              <a:spcAft>
                <a:spcPts val="0"/>
              </a:spcAft>
              <a:buSzPts val="1800"/>
              <a:buChar char="●"/>
            </a:pPr>
            <a:r>
              <a:rPr lang="en-GB"/>
              <a:t>Collected basic </a:t>
            </a:r>
            <a:r>
              <a:rPr lang="en-GB"/>
              <a:t>demographic</a:t>
            </a:r>
            <a:r>
              <a:rPr lang="en-GB"/>
              <a:t> information:</a:t>
            </a:r>
            <a:endParaRPr/>
          </a:p>
          <a:p>
            <a:pPr indent="-317500" lvl="1" marL="914400" rtl="0" algn="l">
              <a:spcBef>
                <a:spcPts val="0"/>
              </a:spcBef>
              <a:spcAft>
                <a:spcPts val="0"/>
              </a:spcAft>
              <a:buSzPts val="1400"/>
              <a:buChar char="○"/>
            </a:pPr>
            <a:r>
              <a:rPr lang="en-GB"/>
              <a:t>Gender</a:t>
            </a:r>
            <a:endParaRPr/>
          </a:p>
          <a:p>
            <a:pPr indent="-317500" lvl="1" marL="914400" rtl="0" algn="l">
              <a:spcBef>
                <a:spcPts val="0"/>
              </a:spcBef>
              <a:spcAft>
                <a:spcPts val="0"/>
              </a:spcAft>
              <a:buSzPts val="1400"/>
              <a:buChar char="○"/>
            </a:pPr>
            <a:r>
              <a:rPr lang="en-GB"/>
              <a:t>Age (in </a:t>
            </a:r>
            <a:r>
              <a:rPr lang="en-GB"/>
              <a:t>brackets</a:t>
            </a:r>
            <a:r>
              <a:rPr lang="en-GB"/>
              <a:t>)</a:t>
            </a:r>
            <a:endParaRPr/>
          </a:p>
          <a:p>
            <a:pPr indent="-317500" lvl="1" marL="914400" rtl="0" algn="l">
              <a:spcBef>
                <a:spcPts val="0"/>
              </a:spcBef>
              <a:spcAft>
                <a:spcPts val="0"/>
              </a:spcAft>
              <a:buSzPts val="1400"/>
              <a:buChar char="○"/>
            </a:pPr>
            <a:r>
              <a:rPr lang="en-GB"/>
              <a:t>Place of residence</a:t>
            </a:r>
            <a:endParaRPr/>
          </a:p>
          <a:p>
            <a:pPr indent="-317500" lvl="1" marL="914400" rtl="0" algn="l">
              <a:spcBef>
                <a:spcPts val="0"/>
              </a:spcBef>
              <a:spcAft>
                <a:spcPts val="0"/>
              </a:spcAft>
              <a:buSzPts val="1400"/>
              <a:buChar char="○"/>
            </a:pPr>
            <a:r>
              <a:rPr lang="en-GB"/>
              <a:t>Childhood location (if different from </a:t>
            </a:r>
            <a:r>
              <a:rPr lang="en-GB"/>
              <a:t>current</a:t>
            </a:r>
            <a:r>
              <a:rPr lang="en-GB"/>
              <a:t> place of residence)</a:t>
            </a:r>
            <a:endParaRPr/>
          </a:p>
          <a:p>
            <a:pPr indent="-342900" lvl="0" marL="457200" rtl="0" algn="l">
              <a:spcBef>
                <a:spcPts val="0"/>
              </a:spcBef>
              <a:spcAft>
                <a:spcPts val="0"/>
              </a:spcAft>
              <a:buSzPts val="1800"/>
              <a:buChar char="●"/>
            </a:pPr>
            <a:r>
              <a:rPr lang="en-GB"/>
              <a:t>Body of survey is responses to a series of prompts</a:t>
            </a:r>
            <a:endParaRPr/>
          </a:p>
          <a:p>
            <a:pPr indent="-342900" lvl="0" marL="457200" rtl="0" algn="l">
              <a:spcBef>
                <a:spcPts val="0"/>
              </a:spcBef>
              <a:spcAft>
                <a:spcPts val="0"/>
              </a:spcAft>
              <a:buSzPts val="1800"/>
              <a:buChar char="●"/>
            </a:pPr>
            <a:r>
              <a:rPr lang="en-GB"/>
              <a:t>Survey </a:t>
            </a:r>
            <a:r>
              <a:rPr lang="en-GB"/>
              <a:t>delivered</a:t>
            </a:r>
            <a:r>
              <a:rPr lang="en-GB"/>
              <a:t> via Qualtrics</a:t>
            </a:r>
            <a:endParaRPr/>
          </a:p>
          <a:p>
            <a:pPr indent="-342900" lvl="0" marL="457200" rtl="0" algn="l">
              <a:spcBef>
                <a:spcPts val="0"/>
              </a:spcBef>
              <a:spcAft>
                <a:spcPts val="0"/>
              </a:spcAft>
              <a:buSzPts val="1800"/>
              <a:buChar char="●"/>
            </a:pPr>
            <a:r>
              <a:rPr lang="en-GB"/>
              <a:t>Responses collected July and August 2021</a:t>
            </a:r>
            <a:endParaRPr/>
          </a:p>
          <a:p>
            <a:pPr indent="-317500" lvl="1" marL="914400" rtl="0" algn="l">
              <a:spcBef>
                <a:spcPts val="0"/>
              </a:spcBef>
              <a:spcAft>
                <a:spcPts val="0"/>
              </a:spcAft>
              <a:buSzPts val="1400"/>
              <a:buChar char="○"/>
            </a:pPr>
            <a:r>
              <a:rPr lang="en-GB"/>
              <a:t>More than 4000 people </a:t>
            </a:r>
            <a:r>
              <a:rPr lang="en-GB"/>
              <a:t>visited</a:t>
            </a:r>
            <a:r>
              <a:rPr lang="en-GB"/>
              <a:t> the survey</a:t>
            </a:r>
            <a:endParaRPr/>
          </a:p>
          <a:p>
            <a:pPr indent="-317500" lvl="1" marL="914400" rtl="0" algn="l">
              <a:spcBef>
                <a:spcPts val="0"/>
              </a:spcBef>
              <a:spcAft>
                <a:spcPts val="0"/>
              </a:spcAft>
              <a:buSzPts val="1400"/>
              <a:buChar char="○"/>
            </a:pPr>
            <a:r>
              <a:rPr lang="en-GB"/>
              <a:t>Almost 3000 contributed responses</a:t>
            </a:r>
            <a:endParaRPr/>
          </a:p>
        </p:txBody>
      </p:sp>
      <p:pic>
        <p:nvPicPr>
          <p:cNvPr id="71" name="Google Shape;71;p15" title="map_words.jpg"/>
          <p:cNvPicPr preferRelativeResize="0"/>
          <p:nvPr/>
        </p:nvPicPr>
        <p:blipFill>
          <a:blip r:embed="rId3">
            <a:alphaModFix/>
          </a:blip>
          <a:stretch>
            <a:fillRect/>
          </a:stretch>
        </p:blipFill>
        <p:spPr>
          <a:xfrm>
            <a:off x="6361377" y="1152477"/>
            <a:ext cx="2510425" cy="25104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Prompts</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Participants were asked to provide information in response to 13 prompts</a:t>
            </a:r>
            <a:endParaRPr/>
          </a:p>
          <a:p>
            <a:pPr indent="-342900" lvl="0" marL="457200" rtl="0" algn="l">
              <a:spcBef>
                <a:spcPts val="0"/>
              </a:spcBef>
              <a:spcAft>
                <a:spcPts val="0"/>
              </a:spcAft>
              <a:buSzPts val="1800"/>
              <a:buChar char="●"/>
            </a:pPr>
            <a:r>
              <a:rPr lang="en-GB"/>
              <a:t>Response</a:t>
            </a:r>
            <a:r>
              <a:rPr lang="en-GB"/>
              <a:t> categories:</a:t>
            </a:r>
            <a:endParaRPr/>
          </a:p>
          <a:p>
            <a:pPr indent="-317500" lvl="1" marL="914400" rtl="0" algn="l">
              <a:spcBef>
                <a:spcPts val="0"/>
              </a:spcBef>
              <a:spcAft>
                <a:spcPts val="0"/>
              </a:spcAft>
              <a:buSzPts val="1400"/>
              <a:buChar char="○"/>
            </a:pPr>
            <a:r>
              <a:rPr lang="en-GB" sz="1100">
                <a:solidFill>
                  <a:schemeClr val="dk1"/>
                </a:solidFill>
              </a:rPr>
              <a:t>Word or expression:</a:t>
            </a:r>
            <a:endParaRPr sz="1100">
              <a:solidFill>
                <a:schemeClr val="dk1"/>
              </a:solidFill>
            </a:endParaRPr>
          </a:p>
          <a:p>
            <a:pPr indent="-317500" lvl="1" marL="914400" rtl="0" algn="l">
              <a:spcBef>
                <a:spcPts val="0"/>
              </a:spcBef>
              <a:spcAft>
                <a:spcPts val="0"/>
              </a:spcAft>
              <a:buSzPts val="1400"/>
              <a:buChar char="○"/>
            </a:pPr>
            <a:r>
              <a:rPr lang="en-GB" sz="1100">
                <a:solidFill>
                  <a:schemeClr val="dk1"/>
                </a:solidFill>
              </a:rPr>
              <a:t>Meaning of word/expression:</a:t>
            </a:r>
            <a:endParaRPr sz="1100">
              <a:solidFill>
                <a:schemeClr val="dk1"/>
              </a:solidFill>
            </a:endParaRPr>
          </a:p>
          <a:p>
            <a:pPr indent="-317500" lvl="1" marL="914400" rtl="0" algn="l">
              <a:spcBef>
                <a:spcPts val="0"/>
              </a:spcBef>
              <a:spcAft>
                <a:spcPts val="0"/>
              </a:spcAft>
              <a:buSzPts val="1400"/>
              <a:buChar char="○"/>
            </a:pPr>
            <a:r>
              <a:rPr lang="en-GB" sz="1100">
                <a:solidFill>
                  <a:schemeClr val="dk1"/>
                </a:solidFill>
              </a:rPr>
              <a:t>Example of word/expression in use:</a:t>
            </a:r>
            <a:endParaRPr sz="1100">
              <a:solidFill>
                <a:schemeClr val="dk1"/>
              </a:solidFill>
            </a:endParaRPr>
          </a:p>
          <a:p>
            <a:pPr indent="-317500" lvl="1" marL="914400" rtl="0" algn="l">
              <a:spcBef>
                <a:spcPts val="0"/>
              </a:spcBef>
              <a:spcAft>
                <a:spcPts val="0"/>
              </a:spcAft>
              <a:buSzPts val="1400"/>
              <a:buChar char="○"/>
            </a:pPr>
            <a:r>
              <a:rPr lang="en-GB" sz="1100">
                <a:solidFill>
                  <a:schemeClr val="dk1"/>
                </a:solidFill>
              </a:rPr>
              <a:t>When and where have you heard this word/expression used?</a:t>
            </a:r>
            <a:endParaRPr sz="1100">
              <a:solidFill>
                <a:schemeClr val="dk1"/>
              </a:solidFill>
            </a:endParaRPr>
          </a:p>
          <a:p>
            <a:pPr indent="-317500" lvl="1" marL="914400" rtl="0" algn="l">
              <a:spcBef>
                <a:spcPts val="0"/>
              </a:spcBef>
              <a:spcAft>
                <a:spcPts val="0"/>
              </a:spcAft>
              <a:buSzPts val="1400"/>
              <a:buChar char="○"/>
            </a:pPr>
            <a:r>
              <a:rPr lang="en-GB" sz="1100">
                <a:solidFill>
                  <a:schemeClr val="dk1"/>
                </a:solidFill>
              </a:rPr>
              <a:t>Any further comments:</a:t>
            </a:r>
            <a:endParaRPr/>
          </a:p>
        </p:txBody>
      </p:sp>
      <p:pic>
        <p:nvPicPr>
          <p:cNvPr id="78" name="Google Shape;78;p16" title="piss_fart.jpg"/>
          <p:cNvPicPr preferRelativeResize="0"/>
          <p:nvPr/>
        </p:nvPicPr>
        <p:blipFill>
          <a:blip r:embed="rId3">
            <a:alphaModFix/>
          </a:blip>
          <a:stretch>
            <a:fillRect/>
          </a:stretch>
        </p:blipFill>
        <p:spPr>
          <a:xfrm>
            <a:off x="5512500" y="1655630"/>
            <a:ext cx="3008600" cy="30086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Prompts</a:t>
            </a:r>
            <a:endParaRPr/>
          </a:p>
        </p:txBody>
      </p:sp>
      <p:sp>
        <p:nvSpPr>
          <p:cNvPr id="84" name="Google Shape;84;p17"/>
          <p:cNvSpPr txBox="1"/>
          <p:nvPr>
            <p:ph idx="1" type="body"/>
          </p:nvPr>
        </p:nvSpPr>
        <p:spPr>
          <a:xfrm>
            <a:off x="311700" y="1191050"/>
            <a:ext cx="3999900" cy="2652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AutoNum type="arabicPeriod"/>
            </a:pPr>
            <a:r>
              <a:rPr lang="en-GB" sz="1800">
                <a:solidFill>
                  <a:schemeClr val="dk1"/>
                </a:solidFill>
              </a:rPr>
              <a:t>Something very good?</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Something very bad?</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Someone who is stupid?</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An attractive person of any gender?</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An attractive female?</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An attractive male?</a:t>
            </a:r>
            <a:endParaRPr sz="1800">
              <a:solidFill>
                <a:schemeClr val="dk1"/>
              </a:solidFill>
            </a:endParaRPr>
          </a:p>
          <a:p>
            <a:pPr indent="-342900" lvl="0" marL="457200" rtl="0" algn="l">
              <a:spcBef>
                <a:spcPts val="0"/>
              </a:spcBef>
              <a:spcAft>
                <a:spcPts val="0"/>
              </a:spcAft>
              <a:buClr>
                <a:schemeClr val="dk1"/>
              </a:buClr>
              <a:buSzPts val="1800"/>
              <a:buAutoNum type="arabicPeriod"/>
            </a:pPr>
            <a:r>
              <a:rPr lang="en-GB" sz="1800">
                <a:solidFill>
                  <a:schemeClr val="dk1"/>
                </a:solidFill>
              </a:rPr>
              <a:t>An unattractive person?</a:t>
            </a:r>
            <a:endParaRPr sz="1800">
              <a:solidFill>
                <a:schemeClr val="dk1"/>
              </a:solidFill>
            </a:endParaRPr>
          </a:p>
          <a:p>
            <a:pPr indent="0" lvl="0" marL="0" rtl="0" algn="l">
              <a:spcBef>
                <a:spcPts val="0"/>
              </a:spcBef>
              <a:spcAft>
                <a:spcPts val="1200"/>
              </a:spcAft>
              <a:buNone/>
            </a:pPr>
            <a:r>
              <a:t/>
            </a:r>
            <a:endParaRPr sz="1800"/>
          </a:p>
        </p:txBody>
      </p:sp>
      <p:sp>
        <p:nvSpPr>
          <p:cNvPr id="85" name="Google Shape;85;p17"/>
          <p:cNvSpPr txBox="1"/>
          <p:nvPr>
            <p:ph idx="2" type="body"/>
          </p:nvPr>
        </p:nvSpPr>
        <p:spPr>
          <a:xfrm>
            <a:off x="4832400" y="1191050"/>
            <a:ext cx="3999900" cy="2926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AutoNum type="arabicPeriod" startAt="8"/>
            </a:pPr>
            <a:r>
              <a:rPr lang="en-GB" sz="1800">
                <a:solidFill>
                  <a:schemeClr val="dk1"/>
                </a:solidFill>
              </a:rPr>
              <a:t>Someone who is arrogant?</a:t>
            </a:r>
            <a:endParaRPr sz="1800">
              <a:solidFill>
                <a:schemeClr val="dk1"/>
              </a:solidFill>
            </a:endParaRPr>
          </a:p>
          <a:p>
            <a:pPr indent="-342900" lvl="0" marL="457200" rtl="0" algn="l">
              <a:spcBef>
                <a:spcPts val="0"/>
              </a:spcBef>
              <a:spcAft>
                <a:spcPts val="0"/>
              </a:spcAft>
              <a:buClr>
                <a:schemeClr val="dk1"/>
              </a:buClr>
              <a:buSzPts val="1800"/>
              <a:buAutoNum type="arabicPeriod" startAt="8"/>
            </a:pPr>
            <a:r>
              <a:rPr lang="en-GB" sz="1800">
                <a:solidFill>
                  <a:schemeClr val="dk1"/>
                </a:solidFill>
              </a:rPr>
              <a:t>Nonsense?</a:t>
            </a:r>
            <a:endParaRPr sz="1800">
              <a:solidFill>
                <a:schemeClr val="dk1"/>
              </a:solidFill>
            </a:endParaRPr>
          </a:p>
          <a:p>
            <a:pPr indent="-342900" lvl="0" marL="457200" rtl="0" algn="l">
              <a:spcBef>
                <a:spcPts val="0"/>
              </a:spcBef>
              <a:spcAft>
                <a:spcPts val="0"/>
              </a:spcAft>
              <a:buClr>
                <a:schemeClr val="dk1"/>
              </a:buClr>
              <a:buSzPts val="1800"/>
              <a:buAutoNum type="arabicPeriod" startAt="8"/>
            </a:pPr>
            <a:r>
              <a:rPr lang="en-GB" sz="1800">
                <a:solidFill>
                  <a:schemeClr val="dk1"/>
                </a:solidFill>
              </a:rPr>
              <a:t>Alcohol?</a:t>
            </a:r>
            <a:endParaRPr sz="1800">
              <a:solidFill>
                <a:schemeClr val="dk1"/>
              </a:solidFill>
            </a:endParaRPr>
          </a:p>
          <a:p>
            <a:pPr indent="-342900" lvl="0" marL="457200" rtl="0" algn="l">
              <a:spcBef>
                <a:spcPts val="0"/>
              </a:spcBef>
              <a:spcAft>
                <a:spcPts val="0"/>
              </a:spcAft>
              <a:buClr>
                <a:schemeClr val="dk1"/>
              </a:buClr>
              <a:buSzPts val="1800"/>
              <a:buAutoNum type="arabicPeriod" startAt="8"/>
            </a:pPr>
            <a:r>
              <a:rPr lang="en-GB" sz="1800">
                <a:solidFill>
                  <a:schemeClr val="dk1"/>
                </a:solidFill>
              </a:rPr>
              <a:t>Being intoxicated?</a:t>
            </a:r>
            <a:endParaRPr sz="1800">
              <a:solidFill>
                <a:schemeClr val="dk1"/>
              </a:solidFill>
            </a:endParaRPr>
          </a:p>
          <a:p>
            <a:pPr indent="-342900" lvl="0" marL="457200" rtl="0" algn="l">
              <a:spcBef>
                <a:spcPts val="0"/>
              </a:spcBef>
              <a:spcAft>
                <a:spcPts val="0"/>
              </a:spcAft>
              <a:buClr>
                <a:schemeClr val="dk1"/>
              </a:buClr>
              <a:buSzPts val="1800"/>
              <a:buAutoNum type="arabicPeriod" startAt="8"/>
            </a:pPr>
            <a:r>
              <a:rPr lang="en-GB" sz="1800">
                <a:solidFill>
                  <a:schemeClr val="dk1"/>
                </a:solidFill>
              </a:rPr>
              <a:t>Someone who does not do their fair share?</a:t>
            </a:r>
            <a:endParaRPr sz="1800">
              <a:solidFill>
                <a:schemeClr val="dk1"/>
              </a:solidFill>
            </a:endParaRPr>
          </a:p>
          <a:p>
            <a:pPr indent="-342900" lvl="0" marL="457200" rtl="0" algn="l">
              <a:spcBef>
                <a:spcPts val="0"/>
              </a:spcBef>
              <a:spcAft>
                <a:spcPts val="0"/>
              </a:spcAft>
              <a:buClr>
                <a:schemeClr val="dk1"/>
              </a:buClr>
              <a:buSzPts val="1800"/>
              <a:buAutoNum type="arabicPeriod" startAt="8"/>
            </a:pPr>
            <a:r>
              <a:rPr lang="en-GB" sz="1800">
                <a:solidFill>
                  <a:schemeClr val="dk1"/>
                </a:solidFill>
              </a:rPr>
              <a:t>Any part of the body?</a:t>
            </a:r>
            <a:endParaRPr sz="1800">
              <a:solidFill>
                <a:schemeClr val="dk1"/>
              </a:solidFill>
            </a:endParaRPr>
          </a:p>
          <a:p>
            <a:pPr indent="0" lvl="0" marL="0" rtl="0" algn="l">
              <a:spcBef>
                <a:spcPts val="0"/>
              </a:spcBef>
              <a:spcAft>
                <a:spcPts val="1200"/>
              </a:spcAft>
              <a:buNone/>
            </a:pPr>
            <a:r>
              <a:t/>
            </a:r>
            <a:endParaRPr/>
          </a:p>
        </p:txBody>
      </p:sp>
      <p:sp>
        <p:nvSpPr>
          <p:cNvPr id="86" name="Google Shape;86;p17"/>
          <p:cNvSpPr txBox="1"/>
          <p:nvPr/>
        </p:nvSpPr>
        <p:spPr>
          <a:xfrm>
            <a:off x="523500" y="3843875"/>
            <a:ext cx="8267400" cy="106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Open question: </a:t>
            </a:r>
            <a:br>
              <a:rPr lang="en-GB" sz="1800">
                <a:solidFill>
                  <a:schemeClr val="dk2"/>
                </a:solidFill>
              </a:rPr>
            </a:br>
            <a:r>
              <a:rPr lang="en-GB" sz="1800">
                <a:solidFill>
                  <a:schemeClr val="dk1"/>
                </a:solidFill>
              </a:rPr>
              <a:t>Lastly, what other words or expressions do you think of as being characteristically Australian?</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the responses look like</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3" name="Google Shape;93;p18" title="slang-1.png"/>
          <p:cNvPicPr preferRelativeResize="0"/>
          <p:nvPr/>
        </p:nvPicPr>
        <p:blipFill>
          <a:blip r:embed="rId3">
            <a:alphaModFix/>
          </a:blip>
          <a:stretch>
            <a:fillRect/>
          </a:stretch>
        </p:blipFill>
        <p:spPr>
          <a:xfrm>
            <a:off x="311700" y="1152475"/>
            <a:ext cx="8520599" cy="691100"/>
          </a:xfrm>
          <a:prstGeom prst="rect">
            <a:avLst/>
          </a:prstGeom>
          <a:noFill/>
          <a:ln>
            <a:noFill/>
          </a:ln>
          <a:effectLst>
            <a:outerShdw blurRad="57150" rotWithShape="0" algn="bl" dir="5400000" dist="19050">
              <a:srgbClr val="000000">
                <a:alpha val="50000"/>
              </a:srgbClr>
            </a:outerShdw>
          </a:effectLst>
        </p:spPr>
      </p:pic>
      <p:pic>
        <p:nvPicPr>
          <p:cNvPr id="94" name="Google Shape;94;p18" title="slang-2.png"/>
          <p:cNvPicPr preferRelativeResize="0"/>
          <p:nvPr/>
        </p:nvPicPr>
        <p:blipFill>
          <a:blip r:embed="rId4">
            <a:alphaModFix/>
          </a:blip>
          <a:stretch>
            <a:fillRect/>
          </a:stretch>
        </p:blipFill>
        <p:spPr>
          <a:xfrm>
            <a:off x="311700" y="2396850"/>
            <a:ext cx="8520599" cy="1614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Sharing the data - FAIRification</a:t>
            </a:r>
            <a:endParaRPr/>
          </a:p>
        </p:txBody>
      </p:sp>
      <p:sp>
        <p:nvSpPr>
          <p:cNvPr id="100" name="Google Shape;100;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Previous slide </a:t>
            </a:r>
            <a:r>
              <a:rPr lang="en-GB"/>
              <a:t>already</a:t>
            </a:r>
            <a:r>
              <a:rPr lang="en-GB"/>
              <a:t> shows some problems for sharing this data</a:t>
            </a:r>
            <a:endParaRPr/>
          </a:p>
          <a:p>
            <a:pPr indent="-317500" lvl="1" marL="914400" rtl="0" algn="l">
              <a:spcBef>
                <a:spcPts val="0"/>
              </a:spcBef>
              <a:spcAft>
                <a:spcPts val="0"/>
              </a:spcAft>
              <a:buSzPts val="1400"/>
              <a:buChar char="○"/>
            </a:pPr>
            <a:r>
              <a:rPr lang="en-GB"/>
              <a:t>Potentially identifying information (location when responding, email in some cases)</a:t>
            </a:r>
            <a:endParaRPr/>
          </a:p>
          <a:p>
            <a:pPr indent="-317500" lvl="1" marL="914400" rtl="0" algn="l">
              <a:spcBef>
                <a:spcPts val="0"/>
              </a:spcBef>
              <a:spcAft>
                <a:spcPts val="0"/>
              </a:spcAft>
              <a:buSzPts val="1400"/>
              <a:buChar char="○"/>
            </a:pPr>
            <a:r>
              <a:rPr lang="en-GB"/>
              <a:t>Encoding problems (‘Often used with â€˜bloodyâ€™ before it (bloody ripper)’)</a:t>
            </a:r>
            <a:endParaRPr/>
          </a:p>
          <a:p>
            <a:pPr indent="-317500" lvl="1" marL="914400" rtl="0" algn="l">
              <a:spcBef>
                <a:spcPts val="0"/>
              </a:spcBef>
              <a:spcAft>
                <a:spcPts val="0"/>
              </a:spcAft>
              <a:buSzPts val="1400"/>
              <a:buChar char="○"/>
            </a:pPr>
            <a:r>
              <a:rPr lang="en-GB"/>
              <a:t>Unwieldy</a:t>
            </a:r>
            <a:r>
              <a:rPr lang="en-GB"/>
              <a:t> data structure - we showed responses to one prompt, all responses for a participant (up to 14) are a single row in the table</a:t>
            </a:r>
            <a:endParaRPr/>
          </a:p>
        </p:txBody>
      </p:sp>
      <p:pic>
        <p:nvPicPr>
          <p:cNvPr id="101" name="Google Shape;101;p19"/>
          <p:cNvPicPr preferRelativeResize="0"/>
          <p:nvPr/>
        </p:nvPicPr>
        <p:blipFill>
          <a:blip r:embed="rId3">
            <a:alphaModFix/>
          </a:blip>
          <a:stretch>
            <a:fillRect/>
          </a:stretch>
        </p:blipFill>
        <p:spPr>
          <a:xfrm>
            <a:off x="2719375" y="2767063"/>
            <a:ext cx="3705225" cy="12287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Data transformation using Jupyter Notebooks</a:t>
            </a:r>
            <a:endParaRPr/>
          </a:p>
        </p:txBody>
      </p:sp>
      <p:sp>
        <p:nvSpPr>
          <p:cNvPr id="107" name="Google Shape;107;p20"/>
          <p:cNvSpPr txBox="1"/>
          <p:nvPr>
            <p:ph idx="1" type="body"/>
          </p:nvPr>
        </p:nvSpPr>
        <p:spPr>
          <a:xfrm>
            <a:off x="311700" y="1152475"/>
            <a:ext cx="42138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Input: Original survey data consisting of 121 columns</a:t>
            </a:r>
            <a:endParaRPr/>
          </a:p>
          <a:p>
            <a:pPr indent="-342900" lvl="0" marL="457200" rtl="0" algn="l">
              <a:spcBef>
                <a:spcPts val="0"/>
              </a:spcBef>
              <a:spcAft>
                <a:spcPts val="0"/>
              </a:spcAft>
              <a:buSzPts val="1800"/>
              <a:buChar char="●"/>
            </a:pPr>
            <a:r>
              <a:rPr lang="en-GB"/>
              <a:t>Required outputs:</a:t>
            </a:r>
            <a:endParaRPr/>
          </a:p>
          <a:p>
            <a:pPr indent="-317500" lvl="1" marL="914400" rtl="0" algn="l">
              <a:spcBef>
                <a:spcPts val="0"/>
              </a:spcBef>
              <a:spcAft>
                <a:spcPts val="0"/>
              </a:spcAft>
              <a:buSzPts val="1400"/>
              <a:buChar char="○"/>
            </a:pPr>
            <a:r>
              <a:rPr lang="en-GB"/>
              <a:t>14 CSV files per prompt</a:t>
            </a:r>
            <a:endParaRPr/>
          </a:p>
          <a:p>
            <a:pPr indent="-317500" lvl="1" marL="914400" rtl="0" algn="l">
              <a:spcBef>
                <a:spcPts val="0"/>
              </a:spcBef>
              <a:spcAft>
                <a:spcPts val="0"/>
              </a:spcAft>
              <a:buSzPts val="1400"/>
              <a:buChar char="○"/>
            </a:pPr>
            <a:r>
              <a:rPr lang="en-GB"/>
              <a:t>De-identified version of the original data</a:t>
            </a:r>
            <a:endParaRPr/>
          </a:p>
          <a:p>
            <a:pPr indent="-342900" lvl="0" marL="457200" rtl="0" algn="l">
              <a:spcBef>
                <a:spcPts val="0"/>
              </a:spcBef>
              <a:spcAft>
                <a:spcPts val="0"/>
              </a:spcAft>
              <a:buSzPts val="1800"/>
              <a:buChar char="●"/>
            </a:pPr>
            <a:r>
              <a:rPr lang="en-GB" u="sng">
                <a:solidFill>
                  <a:schemeClr val="hlink"/>
                </a:solidFill>
                <a:hlinkClick r:id="rId3"/>
              </a:rPr>
              <a:t>Slang_Data_Processing.ipynb</a:t>
            </a:r>
            <a:endParaRPr/>
          </a:p>
        </p:txBody>
      </p:sp>
      <p:pic>
        <p:nvPicPr>
          <p:cNvPr id="108" name="Google Shape;108;p20" title="Screenshot 2025-10-30 at 14-10-27 auslanguage_Slang_Data_Processing.ipynb at main · smusgrav_auslanguage.png"/>
          <p:cNvPicPr preferRelativeResize="0"/>
          <p:nvPr/>
        </p:nvPicPr>
        <p:blipFill>
          <a:blip r:embed="rId4">
            <a:alphaModFix/>
          </a:blip>
          <a:stretch>
            <a:fillRect/>
          </a:stretch>
        </p:blipFill>
        <p:spPr>
          <a:xfrm>
            <a:off x="4525388" y="1152475"/>
            <a:ext cx="4238137" cy="34164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Identifying information</a:t>
            </a:r>
            <a:endParaRPr/>
          </a:p>
        </p:txBody>
      </p:sp>
      <p:sp>
        <p:nvSpPr>
          <p:cNvPr id="114" name="Google Shape;114;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1200"/>
              </a:spcBef>
              <a:spcAft>
                <a:spcPts val="0"/>
              </a:spcAft>
              <a:buNone/>
            </a:pPr>
            <a:r>
              <a:rPr lang="en-GB"/>
              <a:t>Columns removed:</a:t>
            </a:r>
            <a:endParaRPr/>
          </a:p>
          <a:p>
            <a:pPr indent="-298450" lvl="0" marL="457200" rtl="0" algn="l">
              <a:spcBef>
                <a:spcPts val="1200"/>
              </a:spcBef>
              <a:spcAft>
                <a:spcPts val="0"/>
              </a:spcAft>
              <a:buClr>
                <a:schemeClr val="dk2"/>
              </a:buClr>
              <a:buSzPts val="1100"/>
              <a:buChar char="●"/>
            </a:pPr>
            <a:r>
              <a:rPr lang="en-GB"/>
              <a:t>IPAddress</a:t>
            </a:r>
            <a:endParaRPr/>
          </a:p>
          <a:p>
            <a:pPr indent="-298450" lvl="0" marL="457200" rtl="0" algn="l">
              <a:spcBef>
                <a:spcPts val="0"/>
              </a:spcBef>
              <a:spcAft>
                <a:spcPts val="0"/>
              </a:spcAft>
              <a:buClr>
                <a:schemeClr val="dk2"/>
              </a:buClr>
              <a:buSzPts val="1100"/>
              <a:buChar char="●"/>
            </a:pPr>
            <a:r>
              <a:rPr lang="en-GB"/>
              <a:t>RecipientLastName</a:t>
            </a:r>
            <a:endParaRPr/>
          </a:p>
          <a:p>
            <a:pPr indent="-298450" lvl="0" marL="457200" rtl="0" algn="l">
              <a:spcBef>
                <a:spcPts val="0"/>
              </a:spcBef>
              <a:spcAft>
                <a:spcPts val="0"/>
              </a:spcAft>
              <a:buClr>
                <a:schemeClr val="dk2"/>
              </a:buClr>
              <a:buSzPts val="1100"/>
              <a:buChar char="●"/>
            </a:pPr>
            <a:r>
              <a:rPr lang="en-GB"/>
              <a:t>RecipientFirstName</a:t>
            </a:r>
            <a:endParaRPr/>
          </a:p>
          <a:p>
            <a:pPr indent="-298450" lvl="0" marL="457200" rtl="0" algn="l">
              <a:spcBef>
                <a:spcPts val="0"/>
              </a:spcBef>
              <a:spcAft>
                <a:spcPts val="0"/>
              </a:spcAft>
              <a:buClr>
                <a:schemeClr val="dk2"/>
              </a:buClr>
              <a:buSzPts val="1100"/>
              <a:buChar char="●"/>
            </a:pPr>
            <a:r>
              <a:rPr lang="en-GB"/>
              <a:t>RecipientEmail</a:t>
            </a:r>
            <a:endParaRPr/>
          </a:p>
          <a:p>
            <a:pPr indent="-298450" lvl="0" marL="457200" rtl="0" algn="l">
              <a:spcBef>
                <a:spcPts val="0"/>
              </a:spcBef>
              <a:spcAft>
                <a:spcPts val="0"/>
              </a:spcAft>
              <a:buClr>
                <a:schemeClr val="dk2"/>
              </a:buClr>
              <a:buSzPts val="1100"/>
              <a:buChar char="●"/>
            </a:pPr>
            <a:r>
              <a:rPr lang="en-GB"/>
              <a:t>LocationLatitude</a:t>
            </a:r>
            <a:endParaRPr/>
          </a:p>
          <a:p>
            <a:pPr indent="-298450" lvl="0" marL="457200" rtl="0" algn="l">
              <a:spcBef>
                <a:spcPts val="0"/>
              </a:spcBef>
              <a:spcAft>
                <a:spcPts val="0"/>
              </a:spcAft>
              <a:buClr>
                <a:schemeClr val="dk2"/>
              </a:buClr>
              <a:buSzPts val="1100"/>
              <a:buChar char="●"/>
            </a:pPr>
            <a:r>
              <a:rPr lang="en-GB"/>
              <a:t>LocationLongitude</a:t>
            </a:r>
            <a:endParaRPr/>
          </a:p>
          <a:p>
            <a:pPr indent="-298450" lvl="0" marL="457200" rtl="0" algn="l">
              <a:spcBef>
                <a:spcPts val="0"/>
              </a:spcBef>
              <a:spcAft>
                <a:spcPts val="0"/>
              </a:spcAft>
              <a:buClr>
                <a:schemeClr val="dk2"/>
              </a:buClr>
              <a:buSzPts val="1100"/>
              <a:buChar char="●"/>
            </a:pPr>
            <a:r>
              <a:rPr lang="en-GB"/>
              <a:t>If you would be willing to answer further questions, please provide an emailaddress.</a:t>
            </a:r>
            <a:endParaRPr/>
          </a:p>
          <a:p>
            <a:pPr indent="0" lvl="0" marL="0" rtl="0" algn="l">
              <a:spcBef>
                <a:spcPts val="1200"/>
              </a:spcBef>
              <a:spcAft>
                <a:spcPts val="1200"/>
              </a:spcAft>
              <a:buNone/>
            </a:pPr>
            <a:r>
              <a:t/>
            </a:r>
            <a:endParaRPr/>
          </a:p>
        </p:txBody>
      </p:sp>
      <p:pic>
        <p:nvPicPr>
          <p:cNvPr id="115" name="Google Shape;115;p21" title="Screenshot 2025-10-30 at 14-54-43 auslanguage_Slang_Data_Processing.ipynb at main · smusgrav_auslanguage.png"/>
          <p:cNvPicPr preferRelativeResize="0"/>
          <p:nvPr/>
        </p:nvPicPr>
        <p:blipFill>
          <a:blip r:embed="rId3">
            <a:alphaModFix/>
          </a:blip>
          <a:stretch>
            <a:fillRect/>
          </a:stretch>
        </p:blipFill>
        <p:spPr>
          <a:xfrm>
            <a:off x="3797570" y="1208520"/>
            <a:ext cx="4592400" cy="20054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Prompt separation</a:t>
            </a:r>
            <a:endParaRPr/>
          </a:p>
        </p:txBody>
      </p:sp>
      <p:sp>
        <p:nvSpPr>
          <p:cNvPr id="121" name="Google Shape;121;p22"/>
          <p:cNvSpPr txBox="1"/>
          <p:nvPr>
            <p:ph idx="1" type="body"/>
          </p:nvPr>
        </p:nvSpPr>
        <p:spPr>
          <a:xfrm>
            <a:off x="311700" y="1152475"/>
            <a:ext cx="4111500" cy="36255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1200"/>
              </a:spcBef>
              <a:spcAft>
                <a:spcPts val="0"/>
              </a:spcAft>
              <a:buSzPct val="100000"/>
              <a:buChar char="●"/>
            </a:pPr>
            <a:r>
              <a:rPr lang="en-GB"/>
              <a:t>Dataframe split according to each prompt</a:t>
            </a:r>
            <a:endParaRPr/>
          </a:p>
          <a:p>
            <a:pPr indent="-334327" lvl="0" marL="457200" rtl="0" algn="l">
              <a:spcBef>
                <a:spcPts val="0"/>
              </a:spcBef>
              <a:spcAft>
                <a:spcPts val="0"/>
              </a:spcAft>
              <a:buSzPct val="100000"/>
              <a:buChar char="●"/>
            </a:pPr>
            <a:r>
              <a:rPr lang="en-GB"/>
              <a:t>Columns kept for CSVs:</a:t>
            </a:r>
            <a:endParaRPr/>
          </a:p>
          <a:p>
            <a:pPr indent="-310832" lvl="1" marL="914400" rtl="0" algn="l">
              <a:spcBef>
                <a:spcPts val="0"/>
              </a:spcBef>
              <a:spcAft>
                <a:spcPts val="0"/>
              </a:spcAft>
              <a:buSzPct val="100000"/>
              <a:buChar char="○"/>
            </a:pPr>
            <a:r>
              <a:rPr lang="en-GB"/>
              <a:t>Response ID</a:t>
            </a:r>
            <a:endParaRPr/>
          </a:p>
          <a:p>
            <a:pPr indent="-310832" lvl="1" marL="914400" rtl="0" algn="l">
              <a:spcBef>
                <a:spcPts val="0"/>
              </a:spcBef>
              <a:spcAft>
                <a:spcPts val="0"/>
              </a:spcAft>
              <a:buSzPct val="100000"/>
              <a:buChar char="○"/>
            </a:pPr>
            <a:r>
              <a:rPr lang="en-GB"/>
              <a:t>Do you know any typically Australian word or expression for [prompt]?</a:t>
            </a:r>
            <a:endParaRPr/>
          </a:p>
          <a:p>
            <a:pPr indent="-310832" lvl="1" marL="914400" rtl="0" algn="l">
              <a:spcBef>
                <a:spcPts val="0"/>
              </a:spcBef>
              <a:spcAft>
                <a:spcPts val="0"/>
              </a:spcAft>
              <a:buSzPct val="100000"/>
              <a:buChar char="○"/>
            </a:pPr>
            <a:r>
              <a:rPr lang="en-GB"/>
              <a:t>What is the word or expression?</a:t>
            </a:r>
            <a:endParaRPr/>
          </a:p>
          <a:p>
            <a:pPr indent="-310832" lvl="1" marL="914400" rtl="0" algn="l">
              <a:spcBef>
                <a:spcPts val="0"/>
              </a:spcBef>
              <a:spcAft>
                <a:spcPts val="0"/>
              </a:spcAft>
              <a:buSzPct val="100000"/>
              <a:buChar char="○"/>
            </a:pPr>
            <a:r>
              <a:rPr lang="en-GB"/>
              <a:t>What does this word or expression mean? (Note: Where included in the survey)</a:t>
            </a:r>
            <a:endParaRPr/>
          </a:p>
          <a:p>
            <a:pPr indent="-310832" lvl="1" marL="914400" rtl="0" algn="l">
              <a:spcBef>
                <a:spcPts val="0"/>
              </a:spcBef>
              <a:spcAft>
                <a:spcPts val="0"/>
              </a:spcAft>
              <a:buSzPct val="100000"/>
              <a:buChar char="○"/>
            </a:pPr>
            <a:r>
              <a:rPr lang="en-GB"/>
              <a:t>Can you provide an example of the word or expression in use?</a:t>
            </a:r>
            <a:endParaRPr/>
          </a:p>
          <a:p>
            <a:pPr indent="-310832" lvl="1" marL="914400" rtl="0" algn="l">
              <a:spcBef>
                <a:spcPts val="0"/>
              </a:spcBef>
              <a:spcAft>
                <a:spcPts val="0"/>
              </a:spcAft>
              <a:buSzPct val="100000"/>
              <a:buChar char="○"/>
            </a:pPr>
            <a:r>
              <a:rPr lang="en-GB"/>
              <a:t>When and where have you heard this word or expression being used?</a:t>
            </a:r>
            <a:endParaRPr/>
          </a:p>
          <a:p>
            <a:pPr indent="-310832" lvl="1" marL="914400" rtl="0" algn="l">
              <a:spcBef>
                <a:spcPts val="0"/>
              </a:spcBef>
              <a:spcAft>
                <a:spcPts val="0"/>
              </a:spcAft>
              <a:buSzPct val="100000"/>
              <a:buChar char="○"/>
            </a:pPr>
            <a:r>
              <a:rPr lang="en-GB"/>
              <a:t>Is there anything else you would like to tell us about this word or expression?</a:t>
            </a:r>
            <a:endParaRPr/>
          </a:p>
          <a:p>
            <a:pPr indent="-334327" lvl="0" marL="457200" rtl="0" algn="l">
              <a:spcBef>
                <a:spcPts val="0"/>
              </a:spcBef>
              <a:spcAft>
                <a:spcPts val="0"/>
              </a:spcAft>
              <a:buSzPct val="100000"/>
              <a:buChar char="●"/>
            </a:pPr>
            <a:r>
              <a:rPr lang="en-GB"/>
              <a:t>Prompt column added </a:t>
            </a:r>
            <a:endParaRPr/>
          </a:p>
        </p:txBody>
      </p:sp>
      <p:pic>
        <p:nvPicPr>
          <p:cNvPr id="122" name="Google Shape;122;p22" title="Screenshot 2025-10-31 at 09-45-00 auslanguage_Slang_Data_Processing.ipynb at main · smusgrav_auslanguage.png"/>
          <p:cNvPicPr preferRelativeResize="0"/>
          <p:nvPr/>
        </p:nvPicPr>
        <p:blipFill>
          <a:blip r:embed="rId3">
            <a:alphaModFix/>
          </a:blip>
          <a:stretch>
            <a:fillRect/>
          </a:stretch>
        </p:blipFill>
        <p:spPr>
          <a:xfrm>
            <a:off x="4533835" y="0"/>
            <a:ext cx="4526473" cy="5143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Handling prompts 13 and 14</a:t>
            </a:r>
            <a:endParaRPr/>
          </a:p>
        </p:txBody>
      </p:sp>
      <p:sp>
        <p:nvSpPr>
          <p:cNvPr id="128" name="Google Shape;128;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Prompts for Body Part and (Free Choice) had an additional column ‘meaning’ for participants to describe the word or expression.</a:t>
            </a:r>
            <a:endParaRPr/>
          </a:p>
          <a:p>
            <a:pPr indent="0" lvl="0" marL="0" rtl="0" algn="l">
              <a:spcBef>
                <a:spcPts val="1200"/>
              </a:spcBef>
              <a:spcAft>
                <a:spcPts val="1200"/>
              </a:spcAft>
              <a:buNone/>
            </a:pPr>
            <a:r>
              <a:rPr lang="en-GB"/>
              <a:t>Additional blank ‘meaning’ column added to other prompts so data is structured identically.</a:t>
            </a:r>
            <a:endParaRPr/>
          </a:p>
        </p:txBody>
      </p:sp>
      <p:pic>
        <p:nvPicPr>
          <p:cNvPr id="129" name="Google Shape;129;p23" title="Screenshot 2025-10-30 at 14-17-10 auslanguage_Slang_Data_Processing.ipynb at main · smusgrav_auslanguage.png"/>
          <p:cNvPicPr preferRelativeResize="0"/>
          <p:nvPr/>
        </p:nvPicPr>
        <p:blipFill>
          <a:blip r:embed="rId3">
            <a:alphaModFix/>
          </a:blip>
          <a:stretch>
            <a:fillRect/>
          </a:stretch>
        </p:blipFill>
        <p:spPr>
          <a:xfrm>
            <a:off x="4338125" y="2893525"/>
            <a:ext cx="4494175" cy="1675350"/>
          </a:xfrm>
          <a:prstGeom prst="rect">
            <a:avLst/>
          </a:prstGeom>
          <a:noFill/>
          <a:ln>
            <a:noFill/>
          </a:ln>
          <a:effectLst>
            <a:outerShdw blurRad="57150" rotWithShape="0" algn="bl" dir="5400000" dist="19050">
              <a:srgbClr val="000000">
                <a:alpha val="50000"/>
              </a:srgbClr>
            </a:outerShdw>
          </a:effectLst>
        </p:spPr>
      </p:pic>
      <p:pic>
        <p:nvPicPr>
          <p:cNvPr id="130" name="Google Shape;130;p23" title="Screenshot 2025-10-30 at 2.29.50 pm.png"/>
          <p:cNvPicPr preferRelativeResize="0"/>
          <p:nvPr/>
        </p:nvPicPr>
        <p:blipFill>
          <a:blip r:embed="rId4">
            <a:alphaModFix/>
          </a:blip>
          <a:stretch>
            <a:fillRect/>
          </a:stretch>
        </p:blipFill>
        <p:spPr>
          <a:xfrm>
            <a:off x="311700" y="2960563"/>
            <a:ext cx="3871400" cy="1541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Non-responses</a:t>
            </a:r>
            <a:endParaRPr/>
          </a:p>
        </p:txBody>
      </p:sp>
      <p:sp>
        <p:nvSpPr>
          <p:cNvPr id="136" name="Google Shape;13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Blank prompt rows removed from data</a:t>
            </a:r>
            <a:endParaRPr/>
          </a:p>
          <a:p>
            <a:pPr indent="-342900" lvl="0" marL="457200" rtl="0" algn="l">
              <a:spcBef>
                <a:spcPts val="0"/>
              </a:spcBef>
              <a:spcAft>
                <a:spcPts val="0"/>
              </a:spcAft>
              <a:buSzPts val="1800"/>
              <a:buChar char="●"/>
            </a:pPr>
            <a:r>
              <a:rPr lang="en-GB"/>
              <a:t>Updated structure preserves the other responses provided by that participant</a:t>
            </a:r>
            <a:endParaRPr/>
          </a:p>
        </p:txBody>
      </p:sp>
      <p:pic>
        <p:nvPicPr>
          <p:cNvPr id="137" name="Google Shape;137;p24" title="Screenshot 2025-10-30 at 2.59.43 pm.png"/>
          <p:cNvPicPr preferRelativeResize="0"/>
          <p:nvPr/>
        </p:nvPicPr>
        <p:blipFill>
          <a:blip r:embed="rId3">
            <a:alphaModFix/>
          </a:blip>
          <a:stretch>
            <a:fillRect/>
          </a:stretch>
        </p:blipFill>
        <p:spPr>
          <a:xfrm>
            <a:off x="343183" y="2138431"/>
            <a:ext cx="5736025" cy="1670750"/>
          </a:xfrm>
          <a:prstGeom prst="rect">
            <a:avLst/>
          </a:prstGeom>
          <a:noFill/>
          <a:ln>
            <a:noFill/>
          </a:ln>
          <a:effectLst>
            <a:outerShdw blurRad="57150" rotWithShape="0" algn="bl" dir="5400000" dist="19050">
              <a:srgbClr val="000000">
                <a:alpha val="50000"/>
              </a:srgbClr>
            </a:outerShdw>
          </a:effectLst>
        </p:spPr>
      </p:pic>
      <p:pic>
        <p:nvPicPr>
          <p:cNvPr id="138" name="Google Shape;138;p24" title="Screenshot 2025-10-30 at 15-01-31 auslanguage_Slang_Data_Processing.ipynb at main · smusgrav_auslanguage.png"/>
          <p:cNvPicPr preferRelativeResize="0"/>
          <p:nvPr/>
        </p:nvPicPr>
        <p:blipFill>
          <a:blip r:embed="rId4">
            <a:alphaModFix/>
          </a:blip>
          <a:stretch>
            <a:fillRect/>
          </a:stretch>
        </p:blipFill>
        <p:spPr>
          <a:xfrm>
            <a:off x="3242842" y="3938176"/>
            <a:ext cx="5564801" cy="10837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Formatting and character encoding</a:t>
            </a:r>
            <a:endParaRPr/>
          </a:p>
        </p:txBody>
      </p:sp>
      <p:sp>
        <p:nvSpPr>
          <p:cNvPr id="144" name="Google Shape;144;p25"/>
          <p:cNvSpPr txBox="1"/>
          <p:nvPr>
            <p:ph idx="1" type="body"/>
          </p:nvPr>
        </p:nvSpPr>
        <p:spPr>
          <a:xfrm>
            <a:off x="311700" y="1152475"/>
            <a:ext cx="8520600" cy="1932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Leading and trailing spaces removed</a:t>
            </a:r>
            <a:endParaRPr/>
          </a:p>
          <a:p>
            <a:pPr indent="-342900" lvl="0" marL="457200" rtl="0" algn="l">
              <a:spcBef>
                <a:spcPts val="0"/>
              </a:spcBef>
              <a:spcAft>
                <a:spcPts val="0"/>
              </a:spcAft>
              <a:buSzPts val="1800"/>
              <a:buChar char="●"/>
            </a:pPr>
            <a:r>
              <a:rPr lang="en-GB"/>
              <a:t>Quotation mark standardisation</a:t>
            </a:r>
            <a:endParaRPr/>
          </a:p>
          <a:p>
            <a:pPr indent="-342900" lvl="0" marL="457200" rtl="0" algn="l">
              <a:spcBef>
                <a:spcPts val="0"/>
              </a:spcBef>
              <a:spcAft>
                <a:spcPts val="0"/>
              </a:spcAft>
              <a:buSzPts val="1800"/>
              <a:buChar char="●"/>
            </a:pPr>
            <a:r>
              <a:rPr lang="en-GB"/>
              <a:t>Minor character encoding and formatting corrections</a:t>
            </a:r>
            <a:endParaRPr/>
          </a:p>
        </p:txBody>
      </p:sp>
      <p:pic>
        <p:nvPicPr>
          <p:cNvPr id="145" name="Google Shape;145;p25" title="Screenshot 2025-10-31 at 10.31.57 am.png"/>
          <p:cNvPicPr preferRelativeResize="0"/>
          <p:nvPr/>
        </p:nvPicPr>
        <p:blipFill>
          <a:blip r:embed="rId3">
            <a:alphaModFix/>
          </a:blip>
          <a:stretch>
            <a:fillRect/>
          </a:stretch>
        </p:blipFill>
        <p:spPr>
          <a:xfrm>
            <a:off x="166603" y="2933704"/>
            <a:ext cx="4084700" cy="1558900"/>
          </a:xfrm>
          <a:prstGeom prst="rect">
            <a:avLst/>
          </a:prstGeom>
          <a:noFill/>
          <a:ln cap="flat" cmpd="sng" w="28575">
            <a:solidFill>
              <a:schemeClr val="accent5"/>
            </a:solidFill>
            <a:prstDash val="solid"/>
            <a:round/>
            <a:headEnd len="sm" w="sm" type="none"/>
            <a:tailEnd len="sm" w="sm" type="none"/>
          </a:ln>
          <a:effectLst>
            <a:outerShdw blurRad="57150" rotWithShape="0" algn="bl" dir="5400000" dist="19050">
              <a:srgbClr val="000000">
                <a:alpha val="50000"/>
              </a:srgbClr>
            </a:outerShdw>
          </a:effectLst>
        </p:spPr>
      </p:pic>
      <p:pic>
        <p:nvPicPr>
          <p:cNvPr id="146" name="Google Shape;146;p25" title="Screenshot 2025-10-31 at 10.34.17 am.png"/>
          <p:cNvPicPr preferRelativeResize="0"/>
          <p:nvPr/>
        </p:nvPicPr>
        <p:blipFill>
          <a:blip r:embed="rId4">
            <a:alphaModFix/>
          </a:blip>
          <a:stretch>
            <a:fillRect/>
          </a:stretch>
        </p:blipFill>
        <p:spPr>
          <a:xfrm>
            <a:off x="4604248" y="2880200"/>
            <a:ext cx="4368325" cy="1671525"/>
          </a:xfrm>
          <a:prstGeom prst="rect">
            <a:avLst/>
          </a:prstGeom>
          <a:noFill/>
          <a:ln cap="flat" cmpd="sng" w="28575">
            <a:solidFill>
              <a:schemeClr val="accent5"/>
            </a:solidFill>
            <a:prstDash val="solid"/>
            <a:round/>
            <a:headEnd len="sm" w="sm" type="none"/>
            <a:tailEnd len="sm" w="sm" type="none"/>
          </a:ln>
          <a:effectLst>
            <a:outerShdw blurRad="57150" rotWithShape="0" algn="bl" dir="5400000" dist="19050">
              <a:srgbClr val="000000">
                <a:alpha val="50000"/>
              </a:srgbClr>
            </a:outerShdw>
          </a:effectLst>
        </p:spPr>
      </p:pic>
      <p:cxnSp>
        <p:nvCxnSpPr>
          <p:cNvPr id="147" name="Google Shape;147;p25"/>
          <p:cNvCxnSpPr>
            <a:stCxn id="145" idx="3"/>
            <a:endCxn id="146" idx="1"/>
          </p:cNvCxnSpPr>
          <p:nvPr/>
        </p:nvCxnSpPr>
        <p:spPr>
          <a:xfrm>
            <a:off x="4251303" y="3713154"/>
            <a:ext cx="352800" cy="2700"/>
          </a:xfrm>
          <a:prstGeom prst="straightConnector1">
            <a:avLst/>
          </a:prstGeom>
          <a:noFill/>
          <a:ln cap="flat" cmpd="sng" w="19050">
            <a:solidFill>
              <a:schemeClr val="accent5"/>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Mapping the participant metadata</a:t>
            </a:r>
            <a:endParaRPr/>
          </a:p>
        </p:txBody>
      </p:sp>
      <p:sp>
        <p:nvSpPr>
          <p:cNvPr id="153" name="Google Shape;153;p26"/>
          <p:cNvSpPr txBox="1"/>
          <p:nvPr>
            <p:ph idx="1" type="body"/>
          </p:nvPr>
        </p:nvSpPr>
        <p:spPr>
          <a:xfrm>
            <a:off x="311700" y="1152475"/>
            <a:ext cx="4772100" cy="19320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GB"/>
              <a:t>Participant ID maps the responses to the participant metadata</a:t>
            </a:r>
            <a:endParaRPr/>
          </a:p>
          <a:p>
            <a:pPr indent="-342900" lvl="0" marL="457200" rtl="0" algn="l">
              <a:spcBef>
                <a:spcPts val="0"/>
              </a:spcBef>
              <a:spcAft>
                <a:spcPts val="0"/>
              </a:spcAft>
              <a:buSzPts val="1800"/>
              <a:buChar char="●"/>
            </a:pPr>
            <a:r>
              <a:rPr lang="en-GB"/>
              <a:t>Prompt</a:t>
            </a:r>
            <a:r>
              <a:rPr lang="en-GB"/>
              <a:t> data exported to 14 CSVs</a:t>
            </a:r>
            <a:endParaRPr/>
          </a:p>
          <a:p>
            <a:pPr indent="-342900" lvl="0" marL="457200" rtl="0" algn="l">
              <a:spcBef>
                <a:spcPts val="0"/>
              </a:spcBef>
              <a:spcAft>
                <a:spcPts val="0"/>
              </a:spcAft>
              <a:buSzPts val="1800"/>
              <a:buChar char="●"/>
            </a:pPr>
            <a:r>
              <a:rPr lang="en-GB"/>
              <a:t>Geomapping data for postal areas added to participant metadata based on their postcodes provided</a:t>
            </a:r>
            <a:endParaRPr/>
          </a:p>
        </p:txBody>
      </p:sp>
      <p:pic>
        <p:nvPicPr>
          <p:cNvPr id="154" name="Google Shape;154;p26" title="Screenshot 2025-10-31 at 12.53.12 pm.png"/>
          <p:cNvPicPr preferRelativeResize="0"/>
          <p:nvPr/>
        </p:nvPicPr>
        <p:blipFill>
          <a:blip r:embed="rId3">
            <a:alphaModFix/>
          </a:blip>
          <a:stretch>
            <a:fillRect/>
          </a:stretch>
        </p:blipFill>
        <p:spPr>
          <a:xfrm>
            <a:off x="83392" y="3324711"/>
            <a:ext cx="8978077" cy="1141025"/>
          </a:xfrm>
          <a:prstGeom prst="rect">
            <a:avLst/>
          </a:prstGeom>
          <a:noFill/>
          <a:ln>
            <a:noFill/>
          </a:ln>
          <a:effectLst>
            <a:outerShdw blurRad="57150" rotWithShape="0" algn="bl" dir="5400000" dist="19050">
              <a:srgbClr val="000000">
                <a:alpha val="50000"/>
              </a:srgbClr>
            </a:outerShdw>
          </a:effectLst>
        </p:spPr>
      </p:pic>
      <p:pic>
        <p:nvPicPr>
          <p:cNvPr id="155" name="Google Shape;155;p26" title="Screenshot 2025-11-03 at 2.39.17 pm.png"/>
          <p:cNvPicPr preferRelativeResize="0"/>
          <p:nvPr/>
        </p:nvPicPr>
        <p:blipFill>
          <a:blip r:embed="rId4">
            <a:alphaModFix/>
          </a:blip>
          <a:stretch>
            <a:fillRect/>
          </a:stretch>
        </p:blipFill>
        <p:spPr>
          <a:xfrm>
            <a:off x="5252250" y="1228570"/>
            <a:ext cx="3642851" cy="1800375"/>
          </a:xfrm>
          <a:prstGeom prst="rect">
            <a:avLst/>
          </a:prstGeom>
          <a:noFill/>
          <a:ln>
            <a:noFill/>
          </a:ln>
          <a:effectLst>
            <a:outerShdw blurRad="57150" rotWithShape="0" algn="bl" dir="5400000" dist="19050">
              <a:srgbClr val="000000">
                <a:alpha val="50000"/>
              </a:srgbClr>
            </a:outerShdw>
          </a:effectLst>
        </p:spPr>
      </p:pic>
      <p:sp>
        <p:nvSpPr>
          <p:cNvPr id="156" name="Google Shape;156;p26"/>
          <p:cNvSpPr txBox="1"/>
          <p:nvPr/>
        </p:nvSpPr>
        <p:spPr>
          <a:xfrm>
            <a:off x="6863916" y="1560450"/>
            <a:ext cx="1906200" cy="6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rPr>
              <a:t>Melbourne Postcode Polygon Metadata</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Data in LDaCA Portal</a:t>
            </a:r>
            <a:endParaRPr/>
          </a:p>
        </p:txBody>
      </p:sp>
      <p:sp>
        <p:nvSpPr>
          <p:cNvPr id="162" name="Google Shape;162;p27"/>
          <p:cNvSpPr txBox="1"/>
          <p:nvPr>
            <p:ph idx="1" type="body"/>
          </p:nvPr>
        </p:nvSpPr>
        <p:spPr>
          <a:xfrm>
            <a:off x="768417" y="1272091"/>
            <a:ext cx="27603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u="sng">
                <a:solidFill>
                  <a:schemeClr val="hlink"/>
                </a:solidFill>
                <a:hlinkClick r:id="rId3"/>
              </a:rPr>
              <a:t>data.ldaca.edu.au</a:t>
            </a:r>
            <a:endParaRPr/>
          </a:p>
        </p:txBody>
      </p:sp>
      <p:pic>
        <p:nvPicPr>
          <p:cNvPr id="163" name="Google Shape;163;p27" title="Screenshot 2025-10-31 at 11-26-10 LDaCA UAT.png"/>
          <p:cNvPicPr preferRelativeResize="0"/>
          <p:nvPr/>
        </p:nvPicPr>
        <p:blipFill>
          <a:blip r:embed="rId4">
            <a:alphaModFix/>
          </a:blip>
          <a:stretch>
            <a:fillRect/>
          </a:stretch>
        </p:blipFill>
        <p:spPr>
          <a:xfrm>
            <a:off x="60550" y="2154775"/>
            <a:ext cx="5351674" cy="2836326"/>
          </a:xfrm>
          <a:prstGeom prst="rect">
            <a:avLst/>
          </a:prstGeom>
          <a:noFill/>
          <a:ln>
            <a:noFill/>
          </a:ln>
          <a:effectLst>
            <a:outerShdw blurRad="57150" rotWithShape="0" algn="bl" dir="5400000" dist="19050">
              <a:srgbClr val="000000">
                <a:alpha val="50000"/>
              </a:srgbClr>
            </a:outerShdw>
          </a:effectLst>
        </p:spPr>
      </p:pic>
      <p:pic>
        <p:nvPicPr>
          <p:cNvPr id="164" name="Google Shape;164;p27" title="Screenshot 2025-11-03 at 16-18-26 LDaCA UAT.png"/>
          <p:cNvPicPr preferRelativeResize="0"/>
          <p:nvPr/>
        </p:nvPicPr>
        <p:blipFill>
          <a:blip r:embed="rId5">
            <a:alphaModFix/>
          </a:blip>
          <a:stretch>
            <a:fillRect/>
          </a:stretch>
        </p:blipFill>
        <p:spPr>
          <a:xfrm>
            <a:off x="4084965" y="90550"/>
            <a:ext cx="5006261" cy="49624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Future work</a:t>
            </a:r>
            <a:endParaRPr/>
          </a:p>
        </p:txBody>
      </p:sp>
      <p:sp>
        <p:nvSpPr>
          <p:cNvPr id="170" name="Google Shape;170;p28"/>
          <p:cNvSpPr txBox="1"/>
          <p:nvPr>
            <p:ph idx="1" type="body"/>
          </p:nvPr>
        </p:nvSpPr>
        <p:spPr>
          <a:xfrm>
            <a:off x="311700" y="1152475"/>
            <a:ext cx="42603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GB"/>
              <a:t>Improve search capabilities and display in the LDaCA portal.</a:t>
            </a:r>
            <a:endParaRPr/>
          </a:p>
          <a:p>
            <a:pPr indent="0" lvl="0" marL="0" rtl="0" algn="l">
              <a:spcBef>
                <a:spcPts val="1200"/>
              </a:spcBef>
              <a:spcAft>
                <a:spcPts val="0"/>
              </a:spcAft>
              <a:buNone/>
            </a:pPr>
            <a:r>
              <a:rPr lang="en-GB"/>
              <a:t>Add an additional download for a combined prompts CSV.</a:t>
            </a:r>
            <a:endParaRPr/>
          </a:p>
          <a:p>
            <a:pPr indent="0" lvl="0" marL="0" rtl="0" algn="l">
              <a:spcBef>
                <a:spcPts val="1200"/>
              </a:spcBef>
              <a:spcAft>
                <a:spcPts val="0"/>
              </a:spcAft>
              <a:buNone/>
            </a:pPr>
            <a:r>
              <a:rPr lang="en-GB"/>
              <a:t>Create a Jupyter Notebook that allows users to explore the collection:</a:t>
            </a:r>
            <a:endParaRPr/>
          </a:p>
          <a:p>
            <a:pPr indent="-317182" lvl="0" marL="457200" rtl="0" algn="l">
              <a:spcBef>
                <a:spcPts val="1200"/>
              </a:spcBef>
              <a:spcAft>
                <a:spcPts val="0"/>
              </a:spcAft>
              <a:buSzPct val="100000"/>
              <a:buChar char="●"/>
            </a:pPr>
            <a:r>
              <a:rPr lang="en-GB"/>
              <a:t>Filter by a word or expression and view its related demographics</a:t>
            </a:r>
            <a:endParaRPr/>
          </a:p>
          <a:p>
            <a:pPr indent="-317182" lvl="0" marL="457200" rtl="0" algn="l">
              <a:spcBef>
                <a:spcPts val="0"/>
              </a:spcBef>
              <a:spcAft>
                <a:spcPts val="0"/>
              </a:spcAft>
              <a:buSzPct val="100000"/>
              <a:buChar char="●"/>
            </a:pPr>
            <a:r>
              <a:rPr lang="en-GB"/>
              <a:t>View most common responses to a prompt and any associated geographical patterns</a:t>
            </a:r>
            <a:endParaRPr/>
          </a:p>
          <a:p>
            <a:pPr indent="-317182" lvl="0" marL="457200" rtl="0" algn="l">
              <a:spcBef>
                <a:spcPts val="0"/>
              </a:spcBef>
              <a:spcAft>
                <a:spcPts val="0"/>
              </a:spcAft>
              <a:buSzPct val="100000"/>
              <a:buChar char="●"/>
            </a:pPr>
            <a:r>
              <a:rPr lang="en-GB"/>
              <a:t>Geomapping a given word or expression using the postcode data provided by the participants</a:t>
            </a:r>
            <a:endParaRPr/>
          </a:p>
        </p:txBody>
      </p:sp>
      <p:pic>
        <p:nvPicPr>
          <p:cNvPr id="171" name="Google Shape;171;p28" title="Screenshot 2025-10-30 at 1.44.34 pm.png"/>
          <p:cNvPicPr preferRelativeResize="0"/>
          <p:nvPr/>
        </p:nvPicPr>
        <p:blipFill>
          <a:blip r:embed="rId3">
            <a:alphaModFix/>
          </a:blip>
          <a:stretch>
            <a:fillRect/>
          </a:stretch>
        </p:blipFill>
        <p:spPr>
          <a:xfrm>
            <a:off x="5012946" y="679058"/>
            <a:ext cx="3825925" cy="1339900"/>
          </a:xfrm>
          <a:prstGeom prst="rect">
            <a:avLst/>
          </a:prstGeom>
          <a:noFill/>
          <a:ln>
            <a:noFill/>
          </a:ln>
          <a:effectLst>
            <a:outerShdw blurRad="57150" rotWithShape="0" algn="bl" dir="5400000" dist="19050">
              <a:srgbClr val="000000">
                <a:alpha val="50000"/>
              </a:srgbClr>
            </a:outerShdw>
          </a:effectLst>
        </p:spPr>
      </p:pic>
      <p:pic>
        <p:nvPicPr>
          <p:cNvPr id="172" name="Google Shape;172;p28" title="Screenshot 2025-10-30 at 1.59.27 pm.png"/>
          <p:cNvPicPr preferRelativeResize="0"/>
          <p:nvPr/>
        </p:nvPicPr>
        <p:blipFill>
          <a:blip r:embed="rId4">
            <a:alphaModFix/>
          </a:blip>
          <a:stretch>
            <a:fillRect/>
          </a:stretch>
        </p:blipFill>
        <p:spPr>
          <a:xfrm>
            <a:off x="5331251" y="2159688"/>
            <a:ext cx="3189326" cy="2782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9"/>
          <p:cNvPicPr preferRelativeResize="0"/>
          <p:nvPr/>
        </p:nvPicPr>
        <p:blipFill>
          <a:blip r:embed="rId3">
            <a:alphaModFix/>
          </a:blip>
          <a:stretch>
            <a:fillRect/>
          </a:stretch>
        </p:blipFill>
        <p:spPr>
          <a:xfrm>
            <a:off x="0" y="2"/>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